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Default Extension="png" ContentType="image/pn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jpg" ContentType="image/jp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4211300" cy="20104100"/>
  <p:notesSz cx="14211300" cy="201041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viewProps" Target="viewProps.xml"/><Relationship Id="rId4" Type="http://schemas.openxmlformats.org/officeDocument/2006/relationships/presProps" Target="presProps.xml"/><Relationship Id="rId5" Type="http://schemas.openxmlformats.org/officeDocument/2006/relationships/tableStyles" Target="tableStyles.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66323" y="6232271"/>
            <a:ext cx="12085003" cy="4221861"/>
          </a:xfrm>
          <a:prstGeom prst="rect">
            <a:avLst/>
          </a:prstGeom>
        </p:spPr>
        <p:txBody>
          <a:bodyPr wrap="square" lIns="0" tIns="0" rIns="0" bIns="0">
            <a:spAutoFit/>
          </a:bodyPr>
          <a:lstStyle>
            <a:lvl1pPr>
              <a:defRPr sz="5050" b="0" i="1">
                <a:solidFill>
                  <a:schemeClr val="bg1"/>
                </a:solidFill>
                <a:latin typeface="Arial"/>
                <a:cs typeface="Arial"/>
              </a:defRPr>
            </a:lvl1pPr>
          </a:lstStyle>
          <a:p/>
        </p:txBody>
      </p:sp>
      <p:sp>
        <p:nvSpPr>
          <p:cNvPr id="3" name="Holder 3"/>
          <p:cNvSpPr>
            <a:spLocks noGrp="1"/>
          </p:cNvSpPr>
          <p:nvPr>
            <p:ph type="subTitle" idx="4"/>
          </p:nvPr>
        </p:nvSpPr>
        <p:spPr>
          <a:xfrm>
            <a:off x="2132647" y="11258296"/>
            <a:ext cx="9952355" cy="5026025"/>
          </a:xfrm>
          <a:prstGeom prst="rect">
            <a:avLst/>
          </a:prstGeom>
        </p:spPr>
        <p:txBody>
          <a:bodyPr wrap="square" lIns="0" tIns="0" rIns="0" bIns="0">
            <a:spAutoFit/>
          </a:bodyPr>
          <a:lstStyle>
            <a:lvl1pPr>
              <a:defRPr/>
            </a:lvl1pPr>
          </a:lstStyle>
          <a:p/>
        </p:txBody>
      </p:sp>
      <p:sp>
        <p:nvSpPr>
          <p:cNvPr id="4" name="Holder 4"/>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p:txBody>
          <a:bodyPr lIns="0" tIns="0" rIns="0" bIns="0"/>
          <a:lstStyle>
            <a:lvl1pPr>
              <a:defRPr sz="2500" b="0" i="0">
                <a:solidFill>
                  <a:schemeClr val="tx1"/>
                </a:solidFill>
                <a:latin typeface="Lucida Sans Unicode"/>
                <a:cs typeface="Lucida Sans Unicode"/>
              </a:defRPr>
            </a:lvl1pPr>
          </a:lstStyle>
          <a:p>
            <a:pPr marL="38100">
              <a:lnSpc>
                <a:spcPts val="2285"/>
              </a:lnSpc>
            </a:pPr>
            <a:fld id="{81D60167-4931-47E6-BA6A-407CBD079E47}" type="slidenum">
              <a:rPr dirty="0" spc="-110"/>
              <a:t>#</a:t>
            </a:fld>
            <a:r>
              <a:rPr dirty="0" spc="-110"/>
              <a:t>/9</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showMasterSp="0">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7996863"/>
            <a:ext cx="14211935" cy="12107545"/>
          </a:xfrm>
          <a:custGeom>
            <a:avLst/>
            <a:gdLst/>
            <a:ahLst/>
            <a:cxnLst/>
            <a:rect l="l" t="t" r="r" b="b"/>
            <a:pathLst>
              <a:path w="14211935" h="12107545">
                <a:moveTo>
                  <a:pt x="0" y="12107235"/>
                </a:moveTo>
                <a:lnTo>
                  <a:pt x="14211672" y="12107235"/>
                </a:lnTo>
                <a:lnTo>
                  <a:pt x="14211672" y="0"/>
                </a:lnTo>
                <a:lnTo>
                  <a:pt x="0" y="0"/>
                </a:lnTo>
                <a:lnTo>
                  <a:pt x="0" y="12107235"/>
                </a:lnTo>
                <a:close/>
              </a:path>
            </a:pathLst>
          </a:custGeom>
          <a:solidFill>
            <a:srgbClr val="D9D9D9"/>
          </a:solidFill>
        </p:spPr>
        <p:txBody>
          <a:bodyPr wrap="square" lIns="0" tIns="0" rIns="0" bIns="0" rtlCol="0"/>
          <a:lstStyle/>
          <a:p/>
        </p:txBody>
      </p:sp>
      <p:pic>
        <p:nvPicPr>
          <p:cNvPr id="17" name="bg object 17"/>
          <p:cNvPicPr/>
          <p:nvPr/>
        </p:nvPicPr>
        <p:blipFill>
          <a:blip r:embed="rId2" cstate="print"/>
          <a:stretch>
            <a:fillRect/>
          </a:stretch>
        </p:blipFill>
        <p:spPr>
          <a:xfrm>
            <a:off x="7" y="0"/>
            <a:ext cx="14211656" cy="7996863"/>
          </a:xfrm>
          <a:prstGeom prst="rect">
            <a:avLst/>
          </a:prstGeom>
        </p:spPr>
      </p:pic>
      <p:sp>
        <p:nvSpPr>
          <p:cNvPr id="18" name="bg object 18"/>
          <p:cNvSpPr/>
          <p:nvPr/>
        </p:nvSpPr>
        <p:spPr>
          <a:xfrm>
            <a:off x="12913331" y="2434494"/>
            <a:ext cx="330200" cy="330200"/>
          </a:xfrm>
          <a:custGeom>
            <a:avLst/>
            <a:gdLst/>
            <a:ahLst/>
            <a:cxnLst/>
            <a:rect l="l" t="t" r="r" b="b"/>
            <a:pathLst>
              <a:path w="330200" h="330200">
                <a:moveTo>
                  <a:pt x="164886" y="0"/>
                </a:moveTo>
                <a:lnTo>
                  <a:pt x="121053" y="5889"/>
                </a:lnTo>
                <a:lnTo>
                  <a:pt x="81665" y="22511"/>
                </a:lnTo>
                <a:lnTo>
                  <a:pt x="48294" y="48294"/>
                </a:lnTo>
                <a:lnTo>
                  <a:pt x="22511" y="81665"/>
                </a:lnTo>
                <a:lnTo>
                  <a:pt x="5889" y="121053"/>
                </a:lnTo>
                <a:lnTo>
                  <a:pt x="0" y="164886"/>
                </a:lnTo>
                <a:lnTo>
                  <a:pt x="5889" y="208719"/>
                </a:lnTo>
                <a:lnTo>
                  <a:pt x="22511" y="248107"/>
                </a:lnTo>
                <a:lnTo>
                  <a:pt x="48294" y="281478"/>
                </a:lnTo>
                <a:lnTo>
                  <a:pt x="81665" y="307261"/>
                </a:lnTo>
                <a:lnTo>
                  <a:pt x="121053" y="323882"/>
                </a:lnTo>
                <a:lnTo>
                  <a:pt x="164886" y="329772"/>
                </a:lnTo>
                <a:lnTo>
                  <a:pt x="208719" y="323882"/>
                </a:lnTo>
                <a:lnTo>
                  <a:pt x="248107" y="307261"/>
                </a:lnTo>
                <a:lnTo>
                  <a:pt x="281478" y="281478"/>
                </a:lnTo>
                <a:lnTo>
                  <a:pt x="307261" y="248107"/>
                </a:lnTo>
                <a:lnTo>
                  <a:pt x="323882" y="208719"/>
                </a:lnTo>
                <a:lnTo>
                  <a:pt x="329772" y="164886"/>
                </a:lnTo>
                <a:lnTo>
                  <a:pt x="323882" y="121053"/>
                </a:lnTo>
                <a:lnTo>
                  <a:pt x="307261" y="81665"/>
                </a:lnTo>
                <a:lnTo>
                  <a:pt x="281478" y="48294"/>
                </a:lnTo>
                <a:lnTo>
                  <a:pt x="248107" y="22511"/>
                </a:lnTo>
                <a:lnTo>
                  <a:pt x="208719" y="5889"/>
                </a:lnTo>
                <a:lnTo>
                  <a:pt x="164886" y="0"/>
                </a:lnTo>
              </a:path>
            </a:pathLst>
          </a:custGeom>
          <a:ln w="36057">
            <a:solidFill>
              <a:srgbClr val="FFFFFF"/>
            </a:solidFill>
          </a:ln>
        </p:spPr>
        <p:txBody>
          <a:bodyPr wrap="square" lIns="0" tIns="0" rIns="0" bIns="0" rtlCol="0"/>
          <a:lstStyle/>
          <a:p/>
        </p:txBody>
      </p:sp>
      <p:sp>
        <p:nvSpPr>
          <p:cNvPr id="19" name="bg object 19"/>
          <p:cNvSpPr/>
          <p:nvPr/>
        </p:nvSpPr>
        <p:spPr>
          <a:xfrm>
            <a:off x="12913331" y="2630450"/>
            <a:ext cx="330200" cy="330200"/>
          </a:xfrm>
          <a:custGeom>
            <a:avLst/>
            <a:gdLst/>
            <a:ahLst/>
            <a:cxnLst/>
            <a:rect l="l" t="t" r="r" b="b"/>
            <a:pathLst>
              <a:path w="330200" h="330200">
                <a:moveTo>
                  <a:pt x="164886" y="0"/>
                </a:moveTo>
                <a:lnTo>
                  <a:pt x="121053" y="5889"/>
                </a:lnTo>
                <a:lnTo>
                  <a:pt x="81665" y="22511"/>
                </a:lnTo>
                <a:lnTo>
                  <a:pt x="48294" y="48294"/>
                </a:lnTo>
                <a:lnTo>
                  <a:pt x="22511" y="81665"/>
                </a:lnTo>
                <a:lnTo>
                  <a:pt x="5889" y="121053"/>
                </a:lnTo>
                <a:lnTo>
                  <a:pt x="0" y="164886"/>
                </a:lnTo>
                <a:lnTo>
                  <a:pt x="5889" y="208719"/>
                </a:lnTo>
                <a:lnTo>
                  <a:pt x="22511" y="248107"/>
                </a:lnTo>
                <a:lnTo>
                  <a:pt x="48294" y="281478"/>
                </a:lnTo>
                <a:lnTo>
                  <a:pt x="81665" y="307261"/>
                </a:lnTo>
                <a:lnTo>
                  <a:pt x="121053" y="323882"/>
                </a:lnTo>
                <a:lnTo>
                  <a:pt x="164886" y="329772"/>
                </a:lnTo>
                <a:lnTo>
                  <a:pt x="208719" y="323882"/>
                </a:lnTo>
                <a:lnTo>
                  <a:pt x="248107" y="307261"/>
                </a:lnTo>
                <a:lnTo>
                  <a:pt x="281478" y="281478"/>
                </a:lnTo>
                <a:lnTo>
                  <a:pt x="307261" y="248107"/>
                </a:lnTo>
                <a:lnTo>
                  <a:pt x="323882" y="208719"/>
                </a:lnTo>
                <a:lnTo>
                  <a:pt x="329772" y="164886"/>
                </a:lnTo>
                <a:lnTo>
                  <a:pt x="323882" y="121053"/>
                </a:lnTo>
                <a:lnTo>
                  <a:pt x="307261" y="81665"/>
                </a:lnTo>
                <a:lnTo>
                  <a:pt x="281478" y="48294"/>
                </a:lnTo>
                <a:lnTo>
                  <a:pt x="248107" y="22511"/>
                </a:lnTo>
                <a:lnTo>
                  <a:pt x="208719" y="5889"/>
                </a:lnTo>
                <a:lnTo>
                  <a:pt x="164886" y="0"/>
                </a:lnTo>
              </a:path>
            </a:pathLst>
          </a:custGeom>
          <a:ln w="36057">
            <a:solidFill>
              <a:srgbClr val="FFFFFF"/>
            </a:solidFill>
          </a:ln>
        </p:spPr>
        <p:txBody>
          <a:bodyPr wrap="square" lIns="0" tIns="0" rIns="0" bIns="0" rtlCol="0"/>
          <a:lstStyle/>
          <a:p/>
        </p:txBody>
      </p:sp>
      <p:sp>
        <p:nvSpPr>
          <p:cNvPr id="20" name="bg object 20"/>
          <p:cNvSpPr/>
          <p:nvPr/>
        </p:nvSpPr>
        <p:spPr>
          <a:xfrm>
            <a:off x="12913331" y="1571408"/>
            <a:ext cx="327660" cy="327660"/>
          </a:xfrm>
          <a:custGeom>
            <a:avLst/>
            <a:gdLst/>
            <a:ahLst/>
            <a:cxnLst/>
            <a:rect l="l" t="t" r="r" b="b"/>
            <a:pathLst>
              <a:path w="327659" h="327660">
                <a:moveTo>
                  <a:pt x="163829" y="327661"/>
                </a:moveTo>
                <a:lnTo>
                  <a:pt x="120277" y="321808"/>
                </a:lnTo>
                <a:lnTo>
                  <a:pt x="81141" y="305293"/>
                </a:lnTo>
                <a:lnTo>
                  <a:pt x="47984" y="279676"/>
                </a:lnTo>
                <a:lnTo>
                  <a:pt x="22367" y="246519"/>
                </a:lnTo>
                <a:lnTo>
                  <a:pt x="5852" y="207383"/>
                </a:lnTo>
                <a:lnTo>
                  <a:pt x="0" y="163830"/>
                </a:lnTo>
                <a:lnTo>
                  <a:pt x="5852" y="120277"/>
                </a:lnTo>
                <a:lnTo>
                  <a:pt x="22367" y="81142"/>
                </a:lnTo>
                <a:lnTo>
                  <a:pt x="47984" y="47984"/>
                </a:lnTo>
                <a:lnTo>
                  <a:pt x="81141" y="22367"/>
                </a:lnTo>
                <a:lnTo>
                  <a:pt x="120277" y="5852"/>
                </a:lnTo>
                <a:lnTo>
                  <a:pt x="163829" y="0"/>
                </a:lnTo>
                <a:lnTo>
                  <a:pt x="207383" y="5852"/>
                </a:lnTo>
                <a:lnTo>
                  <a:pt x="246519" y="22367"/>
                </a:lnTo>
                <a:lnTo>
                  <a:pt x="279676" y="47984"/>
                </a:lnTo>
                <a:lnTo>
                  <a:pt x="305293" y="81142"/>
                </a:lnTo>
                <a:lnTo>
                  <a:pt x="321809" y="120277"/>
                </a:lnTo>
                <a:lnTo>
                  <a:pt x="327661" y="163830"/>
                </a:lnTo>
                <a:lnTo>
                  <a:pt x="321809" y="207383"/>
                </a:lnTo>
                <a:lnTo>
                  <a:pt x="305293" y="246519"/>
                </a:lnTo>
                <a:lnTo>
                  <a:pt x="279676" y="279676"/>
                </a:lnTo>
                <a:lnTo>
                  <a:pt x="246519" y="305293"/>
                </a:lnTo>
                <a:lnTo>
                  <a:pt x="207383" y="321808"/>
                </a:lnTo>
                <a:lnTo>
                  <a:pt x="163829" y="327661"/>
                </a:lnTo>
                <a:close/>
              </a:path>
            </a:pathLst>
          </a:custGeom>
          <a:solidFill>
            <a:srgbClr val="29F6FF"/>
          </a:solidFill>
        </p:spPr>
        <p:txBody>
          <a:bodyPr wrap="square" lIns="0" tIns="0" rIns="0" bIns="0" rtlCol="0"/>
          <a:lstStyle/>
          <a:p/>
        </p:txBody>
      </p:sp>
      <p:sp>
        <p:nvSpPr>
          <p:cNvPr id="21" name="bg object 21"/>
          <p:cNvSpPr/>
          <p:nvPr/>
        </p:nvSpPr>
        <p:spPr>
          <a:xfrm>
            <a:off x="12913331" y="1571408"/>
            <a:ext cx="331470" cy="331470"/>
          </a:xfrm>
          <a:custGeom>
            <a:avLst/>
            <a:gdLst/>
            <a:ahLst/>
            <a:cxnLst/>
            <a:rect l="l" t="t" r="r" b="b"/>
            <a:pathLst>
              <a:path w="331469" h="331469">
                <a:moveTo>
                  <a:pt x="165668" y="0"/>
                </a:moveTo>
                <a:lnTo>
                  <a:pt x="121627" y="5917"/>
                </a:lnTo>
                <a:lnTo>
                  <a:pt x="82052" y="22618"/>
                </a:lnTo>
                <a:lnTo>
                  <a:pt x="48523" y="48523"/>
                </a:lnTo>
                <a:lnTo>
                  <a:pt x="22618" y="82052"/>
                </a:lnTo>
                <a:lnTo>
                  <a:pt x="5917" y="121627"/>
                </a:lnTo>
                <a:lnTo>
                  <a:pt x="0" y="165668"/>
                </a:lnTo>
                <a:lnTo>
                  <a:pt x="5917" y="209709"/>
                </a:lnTo>
                <a:lnTo>
                  <a:pt x="22618" y="249284"/>
                </a:lnTo>
                <a:lnTo>
                  <a:pt x="48523" y="282813"/>
                </a:lnTo>
                <a:lnTo>
                  <a:pt x="82052" y="308718"/>
                </a:lnTo>
                <a:lnTo>
                  <a:pt x="121627" y="325419"/>
                </a:lnTo>
                <a:lnTo>
                  <a:pt x="165668" y="331337"/>
                </a:lnTo>
                <a:lnTo>
                  <a:pt x="209709" y="325419"/>
                </a:lnTo>
                <a:lnTo>
                  <a:pt x="249284" y="308718"/>
                </a:lnTo>
                <a:lnTo>
                  <a:pt x="282813" y="282813"/>
                </a:lnTo>
                <a:lnTo>
                  <a:pt x="308718" y="249284"/>
                </a:lnTo>
                <a:lnTo>
                  <a:pt x="325419" y="209709"/>
                </a:lnTo>
                <a:lnTo>
                  <a:pt x="331337" y="165668"/>
                </a:lnTo>
                <a:lnTo>
                  <a:pt x="325419" y="121627"/>
                </a:lnTo>
                <a:lnTo>
                  <a:pt x="308718" y="82052"/>
                </a:lnTo>
                <a:lnTo>
                  <a:pt x="282813" y="48523"/>
                </a:lnTo>
                <a:lnTo>
                  <a:pt x="249284" y="22618"/>
                </a:lnTo>
                <a:lnTo>
                  <a:pt x="209709" y="5917"/>
                </a:lnTo>
                <a:lnTo>
                  <a:pt x="165668" y="0"/>
                </a:lnTo>
              </a:path>
            </a:pathLst>
          </a:custGeom>
          <a:ln w="36233">
            <a:solidFill>
              <a:srgbClr val="29F6FF"/>
            </a:solidFill>
          </a:ln>
        </p:spPr>
        <p:txBody>
          <a:bodyPr wrap="square" lIns="0" tIns="0" rIns="0" bIns="0" rtlCol="0"/>
          <a:lstStyle/>
          <a:p/>
        </p:txBody>
      </p:sp>
      <p:pic>
        <p:nvPicPr>
          <p:cNvPr id="22" name="bg object 22"/>
          <p:cNvPicPr/>
          <p:nvPr/>
        </p:nvPicPr>
        <p:blipFill>
          <a:blip r:embed="rId3" cstate="print"/>
          <a:stretch>
            <a:fillRect/>
          </a:stretch>
        </p:blipFill>
        <p:spPr>
          <a:xfrm>
            <a:off x="7677095" y="6525509"/>
            <a:ext cx="6534577" cy="5023786"/>
          </a:xfrm>
          <a:prstGeom prst="rect">
            <a:avLst/>
          </a:prstGeom>
        </p:spPr>
      </p:pic>
      <p:pic>
        <p:nvPicPr>
          <p:cNvPr id="23" name="bg object 23"/>
          <p:cNvPicPr/>
          <p:nvPr/>
        </p:nvPicPr>
        <p:blipFill>
          <a:blip r:embed="rId4" cstate="print"/>
          <a:stretch>
            <a:fillRect/>
          </a:stretch>
        </p:blipFill>
        <p:spPr>
          <a:xfrm>
            <a:off x="1134491" y="13861713"/>
            <a:ext cx="3094993" cy="459169"/>
          </a:xfrm>
          <a:prstGeom prst="rect">
            <a:avLst/>
          </a:prstGeom>
        </p:spPr>
      </p:pic>
      <p:pic>
        <p:nvPicPr>
          <p:cNvPr id="24" name="bg object 24"/>
          <p:cNvPicPr/>
          <p:nvPr/>
        </p:nvPicPr>
        <p:blipFill>
          <a:blip r:embed="rId5" cstate="print"/>
          <a:stretch>
            <a:fillRect/>
          </a:stretch>
        </p:blipFill>
        <p:spPr>
          <a:xfrm>
            <a:off x="10448887" y="4048112"/>
            <a:ext cx="2743802" cy="407067"/>
          </a:xfrm>
          <a:prstGeom prst="rect">
            <a:avLst/>
          </a:prstGeom>
        </p:spPr>
      </p:pic>
      <p:sp>
        <p:nvSpPr>
          <p:cNvPr id="25" name="bg object 25"/>
          <p:cNvSpPr/>
          <p:nvPr/>
        </p:nvSpPr>
        <p:spPr>
          <a:xfrm>
            <a:off x="1067999" y="19130123"/>
            <a:ext cx="12140565" cy="0"/>
          </a:xfrm>
          <a:custGeom>
            <a:avLst/>
            <a:gdLst/>
            <a:ahLst/>
            <a:cxnLst/>
            <a:rect l="l" t="t" r="r" b="b"/>
            <a:pathLst>
              <a:path w="12140565" h="0">
                <a:moveTo>
                  <a:pt x="0" y="0"/>
                </a:moveTo>
                <a:lnTo>
                  <a:pt x="12139984" y="0"/>
                </a:lnTo>
              </a:path>
            </a:pathLst>
          </a:custGeom>
          <a:ln w="35820">
            <a:solidFill>
              <a:srgbClr val="5D17EB"/>
            </a:solidFill>
            <a:prstDash val="sysDash"/>
          </a:ln>
        </p:spPr>
        <p:txBody>
          <a:bodyPr wrap="square" lIns="0" tIns="0" rIns="0" bIns="0" rtlCol="0"/>
          <a:lstStyle/>
          <a:p/>
        </p:txBody>
      </p:sp>
      <p:pic>
        <p:nvPicPr>
          <p:cNvPr id="26" name="bg object 26"/>
          <p:cNvPicPr/>
          <p:nvPr/>
        </p:nvPicPr>
        <p:blipFill>
          <a:blip r:embed="rId6" cstate="print"/>
          <a:stretch>
            <a:fillRect/>
          </a:stretch>
        </p:blipFill>
        <p:spPr>
          <a:xfrm>
            <a:off x="720967" y="8093558"/>
            <a:ext cx="5292437" cy="6752112"/>
          </a:xfrm>
          <a:prstGeom prst="rect">
            <a:avLst/>
          </a:prstGeom>
        </p:spPr>
      </p:pic>
      <p:sp>
        <p:nvSpPr>
          <p:cNvPr id="2" name="Holder 2"/>
          <p:cNvSpPr>
            <a:spLocks noGrp="1"/>
          </p:cNvSpPr>
          <p:nvPr>
            <p:ph type="title"/>
          </p:nvPr>
        </p:nvSpPr>
        <p:spPr/>
        <p:txBody>
          <a:bodyPr lIns="0" tIns="0" rIns="0" bIns="0"/>
          <a:lstStyle>
            <a:lvl1pPr>
              <a:defRPr sz="5050" b="0" i="1">
                <a:solidFill>
                  <a:schemeClr val="bg1"/>
                </a:solidFill>
                <a:latin typeface="Arial"/>
                <a:cs typeface="Arial"/>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p:txBody>
          <a:bodyPr lIns="0" tIns="0" rIns="0" bIns="0"/>
          <a:lstStyle>
            <a:lvl1pPr>
              <a:defRPr sz="2500" b="0" i="0">
                <a:solidFill>
                  <a:schemeClr val="tx1"/>
                </a:solidFill>
                <a:latin typeface="Lucida Sans Unicode"/>
                <a:cs typeface="Lucida Sans Unicode"/>
              </a:defRPr>
            </a:lvl1pPr>
          </a:lstStyle>
          <a:p>
            <a:pPr marL="38100">
              <a:lnSpc>
                <a:spcPts val="2285"/>
              </a:lnSpc>
            </a:pPr>
            <a:fld id="{81D60167-4931-47E6-BA6A-407CBD079E47}" type="slidenum">
              <a:rPr dirty="0" spc="-110"/>
              <a:t>#</a:t>
            </a:fld>
            <a:r>
              <a:rPr dirty="0" spc="-110"/>
              <a:t>/9</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050" b="0" i="1">
                <a:solidFill>
                  <a:schemeClr val="bg1"/>
                </a:solidFill>
                <a:latin typeface="Arial"/>
                <a:cs typeface="Arial"/>
              </a:defRPr>
            </a:lvl1pPr>
          </a:lstStyle>
          <a:p/>
        </p:txBody>
      </p:sp>
      <p:sp>
        <p:nvSpPr>
          <p:cNvPr id="3" name="Holder 3"/>
          <p:cNvSpPr>
            <a:spLocks noGrp="1"/>
          </p:cNvSpPr>
          <p:nvPr>
            <p:ph idx="2" sz="half"/>
          </p:nvPr>
        </p:nvSpPr>
        <p:spPr>
          <a:xfrm>
            <a:off x="710882" y="4623943"/>
            <a:ext cx="6184678" cy="13268707"/>
          </a:xfrm>
          <a:prstGeom prst="rect">
            <a:avLst/>
          </a:prstGeom>
        </p:spPr>
        <p:txBody>
          <a:bodyPr wrap="square" lIns="0" tIns="0" rIns="0" bIns="0">
            <a:spAutoFit/>
          </a:bodyPr>
          <a:lstStyle>
            <a:lvl1pPr>
              <a:defRPr/>
            </a:lvl1pPr>
          </a:lstStyle>
          <a:p/>
        </p:txBody>
      </p:sp>
      <p:sp>
        <p:nvSpPr>
          <p:cNvPr id="4" name="Holder 4"/>
          <p:cNvSpPr>
            <a:spLocks noGrp="1"/>
          </p:cNvSpPr>
          <p:nvPr>
            <p:ph idx="3" sz="half"/>
          </p:nvPr>
        </p:nvSpPr>
        <p:spPr>
          <a:xfrm>
            <a:off x="7322089" y="4623943"/>
            <a:ext cx="6184678" cy="13268707"/>
          </a:xfrm>
          <a:prstGeom prst="rect">
            <a:avLst/>
          </a:prstGeom>
        </p:spPr>
        <p:txBody>
          <a:bodyPr wrap="square" lIns="0" tIns="0" rIns="0" bIns="0">
            <a:spAutoFit/>
          </a:bodyPr>
          <a:lstStyle>
            <a:lvl1pPr>
              <a:defRPr/>
            </a:lvl1pPr>
          </a:lstStyle>
          <a:p/>
        </p:txBody>
      </p:sp>
      <p:sp>
        <p:nvSpPr>
          <p:cNvPr id="5" name="Holder 5"/>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7" name="Holder 7"/>
          <p:cNvSpPr>
            <a:spLocks noGrp="1"/>
          </p:cNvSpPr>
          <p:nvPr>
            <p:ph type="sldNum" idx="7" sz="quarter"/>
          </p:nvPr>
        </p:nvSpPr>
        <p:spPr/>
        <p:txBody>
          <a:bodyPr lIns="0" tIns="0" rIns="0" bIns="0"/>
          <a:lstStyle>
            <a:lvl1pPr>
              <a:defRPr sz="2500" b="0" i="0">
                <a:solidFill>
                  <a:schemeClr val="tx1"/>
                </a:solidFill>
                <a:latin typeface="Lucida Sans Unicode"/>
                <a:cs typeface="Lucida Sans Unicode"/>
              </a:defRPr>
            </a:lvl1pPr>
          </a:lstStyle>
          <a:p>
            <a:pPr marL="38100">
              <a:lnSpc>
                <a:spcPts val="2285"/>
              </a:lnSpc>
            </a:pPr>
            <a:fld id="{81D60167-4931-47E6-BA6A-407CBD079E47}" type="slidenum">
              <a:rPr dirty="0" spc="-110"/>
              <a:t>#</a:t>
            </a:fld>
            <a:r>
              <a:rPr dirty="0" spc="-110"/>
              <a:t>/9</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050" b="0" i="1">
                <a:solidFill>
                  <a:schemeClr val="bg1"/>
                </a:solidFill>
                <a:latin typeface="Arial"/>
                <a:cs typeface="Arial"/>
              </a:defRPr>
            </a:lvl1pPr>
          </a:lstStyle>
          <a:p/>
        </p:txBody>
      </p:sp>
      <p:sp>
        <p:nvSpPr>
          <p:cNvPr id="3" name="Holder 3"/>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5" name="Holder 5"/>
          <p:cNvSpPr>
            <a:spLocks noGrp="1"/>
          </p:cNvSpPr>
          <p:nvPr>
            <p:ph type="sldNum" idx="7" sz="quarter"/>
          </p:nvPr>
        </p:nvSpPr>
        <p:spPr/>
        <p:txBody>
          <a:bodyPr lIns="0" tIns="0" rIns="0" bIns="0"/>
          <a:lstStyle>
            <a:lvl1pPr>
              <a:defRPr sz="2500" b="0" i="0">
                <a:solidFill>
                  <a:schemeClr val="tx1"/>
                </a:solidFill>
                <a:latin typeface="Lucida Sans Unicode"/>
                <a:cs typeface="Lucida Sans Unicode"/>
              </a:defRPr>
            </a:lvl1pPr>
          </a:lstStyle>
          <a:p>
            <a:pPr marL="38100">
              <a:lnSpc>
                <a:spcPts val="2285"/>
              </a:lnSpc>
            </a:pPr>
            <a:fld id="{81D60167-4931-47E6-BA6A-407CBD079E47}" type="slidenum">
              <a:rPr dirty="0" spc="-110"/>
              <a:t>#</a:t>
            </a:fld>
            <a:r>
              <a:rPr dirty="0" spc="-110"/>
              <a:t>/9</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obj">
  <p:cSld name="Blank">
    <p:spTree>
      <p:nvGrpSpPr>
        <p:cNvPr id="1" name=""/>
        <p:cNvGrpSpPr/>
        <p:nvPr/>
      </p:nvGrpSpPr>
      <p:grpSpPr>
        <a:xfrm>
          <a:off x="0" y="0"/>
          <a:ext cx="0" cy="0"/>
          <a:chOff x="0" y="0"/>
          <a:chExt cx="0" cy="0"/>
        </a:xfrm>
      </p:grpSpPr>
      <p:sp>
        <p:nvSpPr>
          <p:cNvPr id="2" name="Holder 2"/>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4" name="Holder 4"/>
          <p:cNvSpPr>
            <a:spLocks noGrp="1"/>
          </p:cNvSpPr>
          <p:nvPr>
            <p:ph type="sldNum" idx="7" sz="quarter"/>
          </p:nvPr>
        </p:nvSpPr>
        <p:spPr/>
        <p:txBody>
          <a:bodyPr lIns="0" tIns="0" rIns="0" bIns="0"/>
          <a:lstStyle>
            <a:lvl1pPr>
              <a:defRPr sz="2500" b="0" i="0">
                <a:solidFill>
                  <a:schemeClr val="tx1"/>
                </a:solidFill>
                <a:latin typeface="Lucida Sans Unicode"/>
                <a:cs typeface="Lucida Sans Unicode"/>
              </a:defRPr>
            </a:lvl1pPr>
          </a:lstStyle>
          <a:p>
            <a:pPr marL="38100">
              <a:lnSpc>
                <a:spcPts val="2285"/>
              </a:lnSpc>
            </a:pPr>
            <a:fld id="{81D60167-4931-47E6-BA6A-407CBD079E47}" type="slidenum">
              <a:rPr dirty="0" spc="-110"/>
              <a:t>#</a:t>
            </a:fld>
            <a:r>
              <a:rPr dirty="0" spc="-110"/>
              <a:t>/9</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96171"/>
            <a:ext cx="9547860" cy="616585"/>
          </a:xfrm>
          <a:custGeom>
            <a:avLst/>
            <a:gdLst/>
            <a:ahLst/>
            <a:cxnLst/>
            <a:rect l="l" t="t" r="r" b="b"/>
            <a:pathLst>
              <a:path w="9547860" h="616585">
                <a:moveTo>
                  <a:pt x="0" y="0"/>
                </a:moveTo>
                <a:lnTo>
                  <a:pt x="8481380" y="0"/>
                </a:lnTo>
                <a:lnTo>
                  <a:pt x="9547524" y="616073"/>
                </a:lnTo>
                <a:lnTo>
                  <a:pt x="0" y="616073"/>
                </a:lnTo>
                <a:lnTo>
                  <a:pt x="0" y="0"/>
                </a:lnTo>
                <a:close/>
              </a:path>
            </a:pathLst>
          </a:custGeom>
          <a:solidFill>
            <a:srgbClr val="D9D9D9"/>
          </a:solidFill>
        </p:spPr>
        <p:txBody>
          <a:bodyPr wrap="square" lIns="0" tIns="0" rIns="0" bIns="0" rtlCol="0"/>
          <a:lstStyle/>
          <a:p/>
        </p:txBody>
      </p:sp>
      <p:sp>
        <p:nvSpPr>
          <p:cNvPr id="17" name="bg object 17"/>
          <p:cNvSpPr/>
          <p:nvPr/>
        </p:nvSpPr>
        <p:spPr>
          <a:xfrm>
            <a:off x="8676569" y="196171"/>
            <a:ext cx="5535295" cy="616585"/>
          </a:xfrm>
          <a:custGeom>
            <a:avLst/>
            <a:gdLst/>
            <a:ahLst/>
            <a:cxnLst/>
            <a:rect l="l" t="t" r="r" b="b"/>
            <a:pathLst>
              <a:path w="5535294" h="616585">
                <a:moveTo>
                  <a:pt x="0" y="0"/>
                </a:moveTo>
                <a:lnTo>
                  <a:pt x="5535103" y="0"/>
                </a:lnTo>
                <a:lnTo>
                  <a:pt x="5535103" y="616073"/>
                </a:lnTo>
                <a:lnTo>
                  <a:pt x="1066145" y="616073"/>
                </a:lnTo>
                <a:lnTo>
                  <a:pt x="0" y="0"/>
                </a:lnTo>
                <a:close/>
              </a:path>
            </a:pathLst>
          </a:custGeom>
          <a:solidFill>
            <a:srgbClr val="53A3F9"/>
          </a:solidFill>
        </p:spPr>
        <p:txBody>
          <a:bodyPr wrap="square" lIns="0" tIns="0" rIns="0" bIns="0" rtlCol="0"/>
          <a:lstStyle/>
          <a:p/>
        </p:txBody>
      </p:sp>
      <p:sp>
        <p:nvSpPr>
          <p:cNvPr id="18" name="bg object 18"/>
          <p:cNvSpPr/>
          <p:nvPr/>
        </p:nvSpPr>
        <p:spPr>
          <a:xfrm>
            <a:off x="0" y="19268050"/>
            <a:ext cx="9547860" cy="616585"/>
          </a:xfrm>
          <a:custGeom>
            <a:avLst/>
            <a:gdLst/>
            <a:ahLst/>
            <a:cxnLst/>
            <a:rect l="l" t="t" r="r" b="b"/>
            <a:pathLst>
              <a:path w="9547860" h="616584">
                <a:moveTo>
                  <a:pt x="0" y="0"/>
                </a:moveTo>
                <a:lnTo>
                  <a:pt x="8481380" y="0"/>
                </a:lnTo>
                <a:lnTo>
                  <a:pt x="9547524" y="616074"/>
                </a:lnTo>
                <a:lnTo>
                  <a:pt x="0" y="616074"/>
                </a:lnTo>
                <a:lnTo>
                  <a:pt x="0" y="0"/>
                </a:lnTo>
                <a:close/>
              </a:path>
            </a:pathLst>
          </a:custGeom>
          <a:solidFill>
            <a:srgbClr val="6ED5FF"/>
          </a:solidFill>
        </p:spPr>
        <p:txBody>
          <a:bodyPr wrap="square" lIns="0" tIns="0" rIns="0" bIns="0" rtlCol="0"/>
          <a:lstStyle/>
          <a:p/>
        </p:txBody>
      </p:sp>
      <p:sp>
        <p:nvSpPr>
          <p:cNvPr id="19" name="bg object 19"/>
          <p:cNvSpPr/>
          <p:nvPr/>
        </p:nvSpPr>
        <p:spPr>
          <a:xfrm>
            <a:off x="8676569" y="19268050"/>
            <a:ext cx="5535295" cy="616585"/>
          </a:xfrm>
          <a:custGeom>
            <a:avLst/>
            <a:gdLst/>
            <a:ahLst/>
            <a:cxnLst/>
            <a:rect l="l" t="t" r="r" b="b"/>
            <a:pathLst>
              <a:path w="5535294" h="616584">
                <a:moveTo>
                  <a:pt x="0" y="0"/>
                </a:moveTo>
                <a:lnTo>
                  <a:pt x="5535103" y="0"/>
                </a:lnTo>
                <a:lnTo>
                  <a:pt x="5535103" y="616074"/>
                </a:lnTo>
                <a:lnTo>
                  <a:pt x="1066145" y="616074"/>
                </a:lnTo>
                <a:lnTo>
                  <a:pt x="0" y="0"/>
                </a:lnTo>
                <a:close/>
              </a:path>
            </a:pathLst>
          </a:custGeom>
          <a:solidFill>
            <a:srgbClr val="D9D9D9"/>
          </a:solidFill>
        </p:spPr>
        <p:txBody>
          <a:bodyPr wrap="square" lIns="0" tIns="0" rIns="0" bIns="0" rtlCol="0"/>
          <a:lstStyle/>
          <a:p/>
        </p:txBody>
      </p:sp>
      <p:sp>
        <p:nvSpPr>
          <p:cNvPr id="2" name="Holder 2"/>
          <p:cNvSpPr>
            <a:spLocks noGrp="1"/>
          </p:cNvSpPr>
          <p:nvPr>
            <p:ph type="title"/>
          </p:nvPr>
        </p:nvSpPr>
        <p:spPr>
          <a:xfrm>
            <a:off x="6666401" y="4761621"/>
            <a:ext cx="2966720" cy="798829"/>
          </a:xfrm>
          <a:prstGeom prst="rect">
            <a:avLst/>
          </a:prstGeom>
        </p:spPr>
        <p:txBody>
          <a:bodyPr wrap="square" lIns="0" tIns="0" rIns="0" bIns="0">
            <a:spAutoFit/>
          </a:bodyPr>
          <a:lstStyle>
            <a:lvl1pPr>
              <a:defRPr sz="5050" b="0" i="1">
                <a:solidFill>
                  <a:schemeClr val="bg1"/>
                </a:solidFill>
                <a:latin typeface="Arial"/>
                <a:cs typeface="Arial"/>
              </a:defRPr>
            </a:lvl1pPr>
          </a:lstStyle>
          <a:p/>
        </p:txBody>
      </p:sp>
      <p:sp>
        <p:nvSpPr>
          <p:cNvPr id="3" name="Holder 3"/>
          <p:cNvSpPr>
            <a:spLocks noGrp="1"/>
          </p:cNvSpPr>
          <p:nvPr>
            <p:ph type="body" idx="1"/>
          </p:nvPr>
        </p:nvSpPr>
        <p:spPr>
          <a:xfrm>
            <a:off x="710882" y="4623943"/>
            <a:ext cx="12795885" cy="13268707"/>
          </a:xfrm>
          <a:prstGeom prst="rect">
            <a:avLst/>
          </a:prstGeom>
        </p:spPr>
        <p:txBody>
          <a:bodyPr wrap="square" lIns="0" tIns="0" rIns="0" bIns="0">
            <a:spAutoFit/>
          </a:bodyPr>
          <a:lstStyle>
            <a:lvl1pPr>
              <a:defRPr/>
            </a:lvl1pPr>
          </a:lstStyle>
          <a:p/>
        </p:txBody>
      </p:sp>
      <p:sp>
        <p:nvSpPr>
          <p:cNvPr id="4" name="Holder 4"/>
          <p:cNvSpPr>
            <a:spLocks noGrp="1"/>
          </p:cNvSpPr>
          <p:nvPr>
            <p:ph type="ftr" idx="5" sz="quarter"/>
          </p:nvPr>
        </p:nvSpPr>
        <p:spPr>
          <a:xfrm>
            <a:off x="4834001" y="18696814"/>
            <a:ext cx="4549648" cy="1005205"/>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idx="6" sz="half"/>
          </p:nvPr>
        </p:nvSpPr>
        <p:spPr>
          <a:xfrm>
            <a:off x="710882" y="18696814"/>
            <a:ext cx="3270059" cy="100520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a:xfrm>
            <a:off x="12134439" y="19443472"/>
            <a:ext cx="572134" cy="316230"/>
          </a:xfrm>
          <a:prstGeom prst="rect">
            <a:avLst/>
          </a:prstGeom>
        </p:spPr>
        <p:txBody>
          <a:bodyPr wrap="square" lIns="0" tIns="0" rIns="0" bIns="0">
            <a:spAutoFit/>
          </a:bodyPr>
          <a:lstStyle>
            <a:lvl1pPr>
              <a:defRPr sz="2500" b="0" i="0">
                <a:solidFill>
                  <a:schemeClr val="tx1"/>
                </a:solidFill>
                <a:latin typeface="Lucida Sans Unicode"/>
                <a:cs typeface="Lucida Sans Unicode"/>
              </a:defRPr>
            </a:lvl1pPr>
          </a:lstStyle>
          <a:p>
            <a:pPr marL="38100">
              <a:lnSpc>
                <a:spcPts val="2285"/>
              </a:lnSpc>
            </a:pPr>
            <a:fld id="{81D60167-4931-47E6-BA6A-407CBD079E47}" type="slidenum">
              <a:rPr dirty="0" spc="-110"/>
              <a:t>#</a:t>
            </a:fld>
            <a:r>
              <a:rPr dirty="0" spc="-110"/>
              <a:t>/9</a:t>
            </a:r>
          </a:p>
        </p:txBody>
      </p:sp>
    </p:spTree>
  </p:cSld>
  <p:clrMap folHlink="folHlink" hlink="hlink" accent1="accent1" accent2="accent2" accent3="accent3" accent4="accent4" accent5="accent5" accent6="accent6" tx2="dk2" bg2="lt2" tx1="dk1" bg1="lt1"/>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7.jpg"/><Relationship Id="rId3"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png"/><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3.png"/><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png"/><Relationship Id="rId3" Type="http://schemas.openxmlformats.org/officeDocument/2006/relationships/image" Target="../media/image16.jp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25.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jpg"/><Relationship Id="rId5" Type="http://schemas.openxmlformats.org/officeDocument/2006/relationships/image" Target="../media/image30.jpg"/><Relationship Id="rId6" Type="http://schemas.openxmlformats.org/officeDocument/2006/relationships/image" Target="../media/image31.jpg"/><Relationship Id="rId7" Type="http://schemas.openxmlformats.org/officeDocument/2006/relationships/image" Target="../media/image32.png"/><Relationship Id="rId8" Type="http://schemas.openxmlformats.org/officeDocument/2006/relationships/image" Target="../media/image33.jpg"/><Relationship Id="rId9" Type="http://schemas.openxmlformats.org/officeDocument/2006/relationships/image" Target="../media/image34.jpg"/><Relationship Id="rId10" Type="http://schemas.openxmlformats.org/officeDocument/2006/relationships/image" Target="../media/image35.jpg"/><Relationship Id="rId11"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1121791" y="7284880"/>
            <a:ext cx="2638425" cy="393065"/>
          </a:xfrm>
          <a:prstGeom prst="rect">
            <a:avLst/>
          </a:prstGeom>
        </p:spPr>
        <p:txBody>
          <a:bodyPr wrap="square" lIns="0" tIns="13970" rIns="0" bIns="0" rtlCol="0" vert="horz">
            <a:spAutoFit/>
          </a:bodyPr>
          <a:lstStyle/>
          <a:p>
            <a:pPr marL="12700">
              <a:lnSpc>
                <a:spcPct val="100000"/>
              </a:lnSpc>
              <a:spcBef>
                <a:spcPts val="110"/>
              </a:spcBef>
            </a:pPr>
            <a:r>
              <a:rPr dirty="0" sz="2400" spc="325" i="1">
                <a:solidFill>
                  <a:srgbClr val="FFFFFF"/>
                </a:solidFill>
                <a:latin typeface="Times New Roman"/>
                <a:ea typeface="Times New Roman"/>
                <a:cs typeface="Times New Roman"/>
                <a:sym typeface="Times New Roman"/>
              </a:rPr>
              <a:t>BEIDOUYUNWEI</a:t>
            </a:r>
            <a:endParaRPr sz="2400">
              <a:latin typeface="Trebuchet MS"/>
              <a:cs typeface="Trebuchet MS"/>
            </a:endParaRPr>
          </a:p>
        </p:txBody>
      </p:sp>
      <p:pic>
        <p:nvPicPr>
          <p:cNvPr id="3" name="object 3" descr=""/>
          <p:cNvPicPr/>
          <p:nvPr/>
        </p:nvPicPr>
        <p:blipFill>
          <a:blip r:embed="rId2" cstate="print"/>
          <a:stretch>
            <a:fillRect/>
          </a:stretch>
        </p:blipFill>
        <p:spPr>
          <a:xfrm>
            <a:off x="954250" y="871147"/>
            <a:ext cx="8998039" cy="2481624"/>
          </a:xfrm>
          <a:prstGeom prst="rect">
            <a:avLst/>
          </a:prstGeom>
        </p:spPr>
      </p:pic>
      <p:sp>
        <p:nvSpPr>
          <p:cNvPr id="4" name="object 4" descr=""/>
          <p:cNvSpPr txBox="1"/>
          <p:nvPr/>
        </p:nvSpPr>
        <p:spPr>
          <a:xfrm>
            <a:off x="1383059" y="13785042"/>
            <a:ext cx="1827530" cy="532130"/>
          </a:xfrm>
          <a:prstGeom prst="rect">
            <a:avLst/>
          </a:prstGeom>
        </p:spPr>
        <p:txBody>
          <a:bodyPr wrap="square" lIns="0" tIns="15240" rIns="0" bIns="0" rtlCol="0" vert="horz">
            <a:spAutoFit/>
          </a:bodyPr>
          <a:lstStyle/>
          <a:p>
            <a:pPr marL="12700">
              <a:lnSpc>
                <a:spcPct val="100000"/>
              </a:lnSpc>
              <a:spcBef>
                <a:spcPts val="120"/>
              </a:spcBef>
            </a:pPr>
            <a:r>
              <a:rPr dirty="0" sz="3300" spc="254">
                <a:solidFill>
                  <a:srgbClr val="2346E9"/>
                </a:solidFill>
                <a:latin typeface="Times New Roman"/>
                <a:ea typeface="Times New Roman"/>
                <a:cs typeface="Times New Roman"/>
                <a:sym typeface="Times New Roman"/>
              </a:rPr>
              <a:t>Precautions</a:t>
            </a:r>
            <a:endParaRPr sz="3300">
              <a:latin typeface="SimSun"/>
              <a:cs typeface="SimSun"/>
            </a:endParaRPr>
          </a:p>
        </p:txBody>
      </p:sp>
      <p:sp>
        <p:nvSpPr>
          <p:cNvPr id="5" name="object 5" descr=""/>
          <p:cNvSpPr txBox="1"/>
          <p:nvPr/>
        </p:nvSpPr>
        <p:spPr>
          <a:xfrm>
            <a:off x="1884945" y="14744222"/>
            <a:ext cx="6838950" cy="490220"/>
          </a:xfrm>
          <a:prstGeom prst="rect">
            <a:avLst/>
          </a:prstGeom>
        </p:spPr>
        <p:txBody>
          <a:bodyPr wrap="square" lIns="0" tIns="12065" rIns="0" bIns="0" rtlCol="0" vert="horz">
            <a:spAutoFit/>
          </a:bodyPr>
          <a:lstStyle/>
          <a:p>
            <a:pPr marL="12700">
              <a:lnSpc>
                <a:spcPts val="2915"/>
              </a:lnSpc>
              <a:spcBef>
                <a:spcPts val="95"/>
              </a:spcBef>
              <a:tabLst>
                <a:tab pos="2668905" algn="l"/>
              </a:tabLst>
            </a:pPr>
            <a:r>
              <a:rPr dirty="0" sz="2950">
                <a:solidFill>
                  <a:srgbClr val="3A66F2"/>
                </a:solidFill>
                <a:latin typeface="Times New Roman"/>
                <a:ea typeface="Times New Roman"/>
                <a:cs typeface="Times New Roman"/>
                <a:sym typeface="Times New Roman"/>
              </a:rPr>
              <a:t>Default measurement is diesel. Please inform us in advance if you want to measure its liquid</a:t>
            </a:r>
            <a:r>
              <a:rPr dirty="0" sz="3000" spc="-40">
                <a:solidFill>
                  <a:srgbClr val="3A66F2"/>
                </a:solidFill>
                <a:latin typeface="SimSun"/>
                <a:cs typeface="SimSun"/>
              </a:rPr>
              <a:t/>
            </a:r>
            <a:r>
              <a:rPr dirty="0" sz="2950" spc="-5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3000" spc="-40">
                <a:solidFill>
                  <a:srgbClr val="3A66F2"/>
                </a:solidFill>
                <a:latin typeface="SimSun"/>
                <a:cs typeface="SimSun"/>
              </a:rPr>
              <a:t/>
            </a:r>
            <a:r>
              <a:rPr dirty="0" sz="3000" spc="-50">
                <a:solidFill>
                  <a:srgbClr val="3A66F2"/>
                </a:solidFill>
                <a:latin typeface="SimSun"/>
                <a:cs typeface="SimSun"/>
              </a:rPr>
              <a:t/>
            </a:r>
            <a:endParaRPr sz="3000">
              <a:latin typeface="SimSun"/>
              <a:cs typeface="SimSun"/>
            </a:endParaRPr>
          </a:p>
          <a:p>
            <a:pPr algn="ctr" marR="1889760">
              <a:lnSpc>
                <a:spcPts val="295"/>
              </a:lnSpc>
            </a:pPr>
            <a:r>
              <a:rPr dirty="0" sz="800" spc="1989">
                <a:solidFill>
                  <a:srgbClr val="3A66F2"/>
                </a:solidFill>
                <a:latin typeface="Times New Roman"/>
                <a:ea typeface="Times New Roman"/>
                <a:cs typeface="Times New Roman"/>
                <a:sym typeface="Times New Roman"/>
              </a:rPr>
              <a:t>，</a:t>
            </a:r>
            <a:endParaRPr sz="800">
              <a:latin typeface="SimSun"/>
              <a:cs typeface="SimSun"/>
            </a:endParaRPr>
          </a:p>
        </p:txBody>
      </p:sp>
      <p:sp>
        <p:nvSpPr>
          <p:cNvPr id="6" name="object 6" descr=""/>
          <p:cNvSpPr txBox="1"/>
          <p:nvPr/>
        </p:nvSpPr>
        <p:spPr>
          <a:xfrm>
            <a:off x="1216847" y="14783894"/>
            <a:ext cx="412115" cy="501015"/>
          </a:xfrm>
          <a:prstGeom prst="rect">
            <a:avLst/>
          </a:prstGeom>
        </p:spPr>
        <p:txBody>
          <a:bodyPr wrap="square" lIns="0" tIns="14604" rIns="0" bIns="0" rtlCol="0" vert="horz">
            <a:spAutoFit/>
          </a:bodyPr>
          <a:lstStyle/>
          <a:p>
            <a:pPr marL="12700">
              <a:lnSpc>
                <a:spcPct val="100000"/>
              </a:lnSpc>
              <a:spcBef>
                <a:spcPts val="114"/>
              </a:spcBef>
            </a:pPr>
            <a:r>
              <a:rPr dirty="0" sz="3100" spc="-85" i="1">
                <a:solidFill>
                  <a:srgbClr val="29F6FF"/>
                </a:solidFill>
                <a:latin typeface="Trebuchet MS"/>
                <a:cs typeface="Trebuchet MS"/>
              </a:rPr>
              <a:t>01</a:t>
            </a:r>
            <a:endParaRPr sz="3100">
              <a:latin typeface="Trebuchet MS"/>
              <a:cs typeface="Trebuchet MS"/>
            </a:endParaRPr>
          </a:p>
        </p:txBody>
      </p:sp>
      <p:sp>
        <p:nvSpPr>
          <p:cNvPr id="7" name="object 7" descr=""/>
          <p:cNvSpPr txBox="1"/>
          <p:nvPr/>
        </p:nvSpPr>
        <p:spPr>
          <a:xfrm>
            <a:off x="1065108" y="6167984"/>
            <a:ext cx="6946900" cy="684530"/>
          </a:xfrm>
          <a:prstGeom prst="rect">
            <a:avLst/>
          </a:prstGeom>
        </p:spPr>
        <p:txBody>
          <a:bodyPr wrap="square" lIns="0" tIns="15240" rIns="0" bIns="0" rtlCol="0" vert="horz">
            <a:spAutoFit/>
          </a:bodyPr>
          <a:lstStyle/>
          <a:p>
            <a:pPr marL="12700">
              <a:lnSpc>
                <a:spcPct val="100000"/>
              </a:lnSpc>
              <a:spcBef>
                <a:spcPts val="120"/>
              </a:spcBef>
            </a:pPr>
            <a:r>
              <a:rPr dirty="0" sz="4250">
                <a:solidFill>
                  <a:srgbClr val="FFFFFF"/>
                </a:solidFill>
                <a:latin typeface="Times New Roman"/>
                <a:ea typeface="Times New Roman"/>
                <a:cs typeface="Times New Roman"/>
                <a:sym typeface="Times New Roman"/>
              </a:rPr>
              <a:t>Remote monitoring of vehicle tank body, oil consumption, and liquid level</a:t>
            </a:r>
            <a:r>
              <a:rPr dirty="0" sz="4300" spc="-10">
                <a:solidFill>
                  <a:srgbClr val="FFFFFF"/>
                </a:solidFill>
                <a:latin typeface="SimSun"/>
                <a:cs typeface="SimSun"/>
              </a:rPr>
              <a:t/>
            </a:r>
            <a:r>
              <a:rPr dirty="0" sz="4250" spc="-95">
                <a:solidFill>
                  <a:srgbClr val="FFFFFF"/>
                </a:solidFill>
                <a:latin typeface="SimSun"/>
                <a:cs typeface="SimSun"/>
              </a:rPr>
              <a:t/>
            </a:r>
            <a:r>
              <a:rPr dirty="0" sz="4300" spc="-160">
                <a:solidFill>
                  <a:srgbClr val="FFFFFF"/>
                </a:solidFill>
                <a:latin typeface="SimSun"/>
                <a:cs typeface="SimSun"/>
              </a:rPr>
              <a:t/>
            </a:r>
            <a:endParaRPr sz="4300">
              <a:latin typeface="SimSun"/>
              <a:cs typeface="SimSun"/>
            </a:endParaRPr>
          </a:p>
        </p:txBody>
      </p:sp>
      <p:sp>
        <p:nvSpPr>
          <p:cNvPr id="8" name="object 8"/>
          <p:cNvSpPr txBox="1">
            <a:spLocks noGrp="1"/>
          </p:cNvSpPr>
          <p:nvPr>
            <p:ph type="title"/>
          </p:nvPr>
        </p:nvSpPr>
        <p:spPr>
          <a:prstGeom prst="rect"/>
        </p:spPr>
        <p:txBody>
          <a:bodyPr wrap="square" lIns="0" tIns="15240" rIns="0" bIns="0" rtlCol="0" vert="horz">
            <a:spAutoFit/>
          </a:bodyPr>
          <a:lstStyle/>
          <a:p>
            <a:pPr marL="12700">
              <a:lnSpc>
                <a:spcPct val="100000"/>
              </a:lnSpc>
              <a:spcBef>
                <a:spcPts val="120"/>
              </a:spcBef>
            </a:pPr>
            <a:r>
              <a:rPr dirty="0" spc="-55">
                <a:latin typeface="Times New Roman"/>
                <a:ea typeface="Times New Roman"/>
                <a:cs typeface="Times New Roman"/>
                <a:sym typeface="Times New Roman"/>
              </a:rPr>
              <a:t>DRYEWEI</a:t>
            </a:r>
          </a:p>
        </p:txBody>
      </p:sp>
      <p:sp>
        <p:nvSpPr>
          <p:cNvPr id="9" name="object 9" descr=""/>
          <p:cNvSpPr txBox="1"/>
          <p:nvPr/>
        </p:nvSpPr>
        <p:spPr>
          <a:xfrm>
            <a:off x="10104750" y="4761621"/>
            <a:ext cx="3100705" cy="798830"/>
          </a:xfrm>
          <a:prstGeom prst="rect">
            <a:avLst/>
          </a:prstGeom>
        </p:spPr>
        <p:txBody>
          <a:bodyPr wrap="square" lIns="0" tIns="15240" rIns="0" bIns="0" rtlCol="0" vert="horz">
            <a:spAutoFit/>
          </a:bodyPr>
          <a:lstStyle/>
          <a:p>
            <a:pPr marL="12700">
              <a:lnSpc>
                <a:spcPct val="100000"/>
              </a:lnSpc>
              <a:spcBef>
                <a:spcPts val="120"/>
              </a:spcBef>
            </a:pPr>
            <a:r>
              <a:rPr dirty="0" sz="4750" spc="-145">
                <a:solidFill>
                  <a:srgbClr val="FFFFFF"/>
                </a:solidFill>
                <a:latin typeface="Times New Roman"/>
                <a:ea typeface="Times New Roman"/>
                <a:cs typeface="Times New Roman"/>
                <a:sym typeface="Times New Roman"/>
              </a:rPr>
              <a:t>Version V1.12</a:t>
            </a:r>
            <a:r>
              <a:rPr dirty="0" sz="5050" spc="320" i="1">
                <a:solidFill>
                  <a:srgbClr val="FFFFFF"/>
                </a:solidFill>
                <a:latin typeface="Arial"/>
                <a:cs typeface="Arial"/>
              </a:rPr>
              <a:t/>
            </a:r>
            <a:endParaRPr sz="5050">
              <a:latin typeface="Arial"/>
              <a:cs typeface="Arial"/>
            </a:endParaRPr>
          </a:p>
        </p:txBody>
      </p:sp>
      <p:sp>
        <p:nvSpPr>
          <p:cNvPr id="10" name="object 10" descr=""/>
          <p:cNvSpPr txBox="1"/>
          <p:nvPr/>
        </p:nvSpPr>
        <p:spPr>
          <a:xfrm>
            <a:off x="1148471" y="15541576"/>
            <a:ext cx="7931150" cy="501015"/>
          </a:xfrm>
          <a:prstGeom prst="rect">
            <a:avLst/>
          </a:prstGeom>
        </p:spPr>
        <p:txBody>
          <a:bodyPr wrap="square" lIns="0" tIns="14604" rIns="0" bIns="0" rtlCol="0" vert="horz">
            <a:spAutoFit/>
          </a:bodyPr>
          <a:lstStyle/>
          <a:p>
            <a:pPr marL="12700">
              <a:lnSpc>
                <a:spcPct val="100000"/>
              </a:lnSpc>
              <a:spcBef>
                <a:spcPts val="114"/>
              </a:spcBef>
              <a:tabLst>
                <a:tab pos="725170" algn="l"/>
              </a:tabLst>
            </a:pPr>
            <a:r>
              <a:rPr dirty="0" sz="3100" spc="135" i="1">
                <a:solidFill>
                  <a:srgbClr val="29F6FF"/>
                </a:solidFill>
                <a:latin typeface="Times New Roman"/>
                <a:ea typeface="Times New Roman"/>
                <a:cs typeface="Times New Roman"/>
                <a:sym typeface="Times New Roman"/>
              </a:rPr>
              <a:t>02 Applicable to fuel tank bodies made of various metal and plastic materials</a:t>
            </a:r>
            <a:r>
              <a:rPr dirty="0" sz="3100" i="1">
                <a:solidFill>
                  <a:srgbClr val="29F6FF"/>
                </a:solidFill>
                <a:latin typeface="Trebuchet MS"/>
                <a:cs typeface="Trebuchet MS"/>
              </a:rPr>
              <a:t>	</a:t>
            </a:r>
            <a:r>
              <a:rPr dirty="0" baseline="1851" sz="4500" spc="-60">
                <a:solidFill>
                  <a:srgbClr val="3A66F2"/>
                </a:solidFill>
                <a:latin typeface="SimSun"/>
                <a:cs typeface="SimSun"/>
              </a:rPr>
              <a:t/>
            </a:r>
            <a:r>
              <a:rPr dirty="0" baseline="1821" sz="4575" spc="-120">
                <a:solidFill>
                  <a:srgbClr val="3A66F2"/>
                </a:solidFill>
                <a:latin typeface="SimSun"/>
                <a:cs typeface="SimSun"/>
              </a:rPr>
              <a:t/>
            </a:r>
            <a:r>
              <a:rPr dirty="0" baseline="1851" sz="4500" spc="-60">
                <a:solidFill>
                  <a:srgbClr val="3A66F2"/>
                </a:solidFill>
                <a:latin typeface="SimSun"/>
                <a:cs typeface="SimSun"/>
              </a:rPr>
              <a:t/>
            </a:r>
            <a:r>
              <a:rPr dirty="0" baseline="1821" sz="4575" spc="-120">
                <a:solidFill>
                  <a:srgbClr val="3A66F2"/>
                </a:solidFill>
                <a:latin typeface="SimSun"/>
                <a:cs typeface="SimSun"/>
              </a:rPr>
              <a:t/>
            </a:r>
            <a:r>
              <a:rPr dirty="0" baseline="1851" sz="4500" spc="-60">
                <a:solidFill>
                  <a:srgbClr val="3A66F2"/>
                </a:solidFill>
                <a:latin typeface="SimSun"/>
                <a:cs typeface="SimSun"/>
              </a:rPr>
              <a:t/>
            </a:r>
            <a:r>
              <a:rPr dirty="0" baseline="1821" sz="4575" spc="-120">
                <a:solidFill>
                  <a:srgbClr val="3A66F2"/>
                </a:solidFill>
                <a:latin typeface="SimSun"/>
                <a:cs typeface="SimSun"/>
              </a:rPr>
              <a:t/>
            </a:r>
            <a:r>
              <a:rPr dirty="0" baseline="1851" sz="4500" spc="-60">
                <a:solidFill>
                  <a:srgbClr val="3A66F2"/>
                </a:solidFill>
                <a:latin typeface="SimSun"/>
                <a:cs typeface="SimSun"/>
              </a:rPr>
              <a:t/>
            </a:r>
            <a:r>
              <a:rPr dirty="0" baseline="1883" sz="4425">
                <a:solidFill>
                  <a:srgbClr val="3A66F2"/>
                </a:solidFill>
                <a:latin typeface="SimSun"/>
                <a:cs typeface="SimSun"/>
              </a:rPr>
              <a:t/>
            </a:r>
            <a:r>
              <a:rPr dirty="0" baseline="1851" sz="4500" spc="-60">
                <a:solidFill>
                  <a:srgbClr val="3A66F2"/>
                </a:solidFill>
                <a:latin typeface="SimSun"/>
                <a:cs typeface="SimSun"/>
              </a:rPr>
              <a:t/>
            </a:r>
            <a:r>
              <a:rPr dirty="0" baseline="1883" sz="4425">
                <a:solidFill>
                  <a:srgbClr val="3A66F2"/>
                </a:solidFill>
                <a:latin typeface="SimSun"/>
                <a:cs typeface="SimSun"/>
              </a:rPr>
              <a:t/>
            </a:r>
            <a:r>
              <a:rPr dirty="0" baseline="1821" sz="4575" spc="-120">
                <a:solidFill>
                  <a:srgbClr val="3A66F2"/>
                </a:solidFill>
                <a:latin typeface="SimSun"/>
                <a:cs typeface="SimSun"/>
              </a:rPr>
              <a:t/>
            </a:r>
            <a:r>
              <a:rPr dirty="0" baseline="1883" sz="4425">
                <a:solidFill>
                  <a:srgbClr val="3A66F2"/>
                </a:solidFill>
                <a:latin typeface="SimSun"/>
                <a:cs typeface="SimSun"/>
              </a:rPr>
              <a:t/>
            </a:r>
            <a:r>
              <a:rPr dirty="0" baseline="1851" sz="4500" spc="-67">
                <a:solidFill>
                  <a:srgbClr val="3A66F2"/>
                </a:solidFill>
                <a:latin typeface="SimSun"/>
                <a:cs typeface="SimSun"/>
              </a:rPr>
              <a:t/>
            </a:r>
            <a:endParaRPr baseline="1851" sz="4500">
              <a:latin typeface="SimSun"/>
              <a:cs typeface="SimSun"/>
            </a:endParaRPr>
          </a:p>
        </p:txBody>
      </p:sp>
      <p:sp>
        <p:nvSpPr>
          <p:cNvPr id="11" name="object 11" descr=""/>
          <p:cNvSpPr txBox="1"/>
          <p:nvPr/>
        </p:nvSpPr>
        <p:spPr>
          <a:xfrm>
            <a:off x="1152809" y="16349008"/>
            <a:ext cx="476884" cy="501015"/>
          </a:xfrm>
          <a:prstGeom prst="rect">
            <a:avLst/>
          </a:prstGeom>
        </p:spPr>
        <p:txBody>
          <a:bodyPr wrap="square" lIns="0" tIns="14604" rIns="0" bIns="0" rtlCol="0" vert="horz">
            <a:spAutoFit/>
          </a:bodyPr>
          <a:lstStyle/>
          <a:p>
            <a:pPr marL="12700">
              <a:lnSpc>
                <a:spcPct val="100000"/>
              </a:lnSpc>
              <a:spcBef>
                <a:spcPts val="114"/>
              </a:spcBef>
            </a:pPr>
            <a:r>
              <a:rPr dirty="0" sz="3100" spc="114" i="1">
                <a:solidFill>
                  <a:srgbClr val="29F6FF"/>
                </a:solidFill>
                <a:latin typeface="Trebuchet MS"/>
                <a:cs typeface="Trebuchet MS"/>
              </a:rPr>
              <a:t>03</a:t>
            </a:r>
            <a:endParaRPr sz="3100">
              <a:latin typeface="Trebuchet MS"/>
              <a:cs typeface="Trebuchet MS"/>
            </a:endParaRPr>
          </a:p>
        </p:txBody>
      </p:sp>
      <p:sp>
        <p:nvSpPr>
          <p:cNvPr id="12" name="object 12" descr=""/>
          <p:cNvSpPr txBox="1"/>
          <p:nvPr/>
        </p:nvSpPr>
        <p:spPr>
          <a:xfrm>
            <a:off x="11239853" y="3941672"/>
            <a:ext cx="1751964" cy="519430"/>
          </a:xfrm>
          <a:prstGeom prst="rect">
            <a:avLst/>
          </a:prstGeom>
        </p:spPr>
        <p:txBody>
          <a:bodyPr wrap="square" lIns="0" tIns="17145" rIns="0" bIns="0" rtlCol="0" vert="horz">
            <a:spAutoFit/>
          </a:bodyPr>
          <a:lstStyle/>
          <a:p>
            <a:pPr marL="12700">
              <a:lnSpc>
                <a:spcPct val="100000"/>
              </a:lnSpc>
              <a:spcBef>
                <a:spcPts val="135"/>
              </a:spcBef>
            </a:pPr>
            <a:r>
              <a:rPr dirty="0" sz="3200" spc="-300">
                <a:solidFill>
                  <a:srgbClr val="2346E9"/>
                </a:solidFill>
                <a:latin typeface="Times New Roman"/>
                <a:ea typeface="Times New Roman"/>
                <a:cs typeface="Times New Roman"/>
                <a:sym typeface="Times New Roman"/>
              </a:rPr>
              <a:t>GANXIE</a:t>
            </a:r>
            <a:r>
              <a:rPr dirty="0" sz="3200" spc="-340">
                <a:solidFill>
                  <a:srgbClr val="2346E9"/>
                </a:solidFill>
                <a:latin typeface="Arial"/>
                <a:cs typeface="Arial"/>
              </a:rPr>
              <a:t> </a:t>
            </a:r>
            <a:r>
              <a:rPr dirty="0" sz="3200" spc="-155">
                <a:solidFill>
                  <a:srgbClr val="2346E9"/>
                </a:solidFill>
                <a:latin typeface="Arial"/>
                <a:cs typeface="Arial"/>
              </a:rPr>
              <a:t/>
            </a:r>
            <a:r>
              <a:rPr dirty="0" sz="3200" spc="-340">
                <a:solidFill>
                  <a:srgbClr val="2346E9"/>
                </a:solidFill>
                <a:latin typeface="Arial"/>
                <a:cs typeface="Arial"/>
              </a:rPr>
              <a:t> </a:t>
            </a:r>
            <a:r>
              <a:rPr dirty="0" sz="3200" spc="-170">
                <a:solidFill>
                  <a:srgbClr val="2346E9"/>
                </a:solidFill>
                <a:latin typeface="Arial"/>
                <a:cs typeface="Arial"/>
              </a:rPr>
              <a:t/>
            </a:r>
            <a:r>
              <a:rPr dirty="0" sz="3200" spc="-340">
                <a:solidFill>
                  <a:srgbClr val="2346E9"/>
                </a:solidFill>
                <a:latin typeface="Arial"/>
                <a:cs typeface="Arial"/>
              </a:rPr>
              <a:t> </a:t>
            </a:r>
            <a:r>
              <a:rPr dirty="0" sz="3200" spc="-325">
                <a:solidFill>
                  <a:srgbClr val="2346E9"/>
                </a:solidFill>
                <a:latin typeface="Arial"/>
                <a:cs typeface="Arial"/>
              </a:rPr>
              <a:t/>
            </a:r>
            <a:r>
              <a:rPr dirty="0" sz="3200" spc="-340">
                <a:solidFill>
                  <a:srgbClr val="2346E9"/>
                </a:solidFill>
                <a:latin typeface="Arial"/>
                <a:cs typeface="Arial"/>
              </a:rPr>
              <a:t> </a:t>
            </a:r>
            <a:r>
              <a:rPr dirty="0" sz="3200" spc="-140">
                <a:solidFill>
                  <a:srgbClr val="2346E9"/>
                </a:solidFill>
                <a:latin typeface="Arial"/>
                <a:cs typeface="Arial"/>
              </a:rPr>
              <a:t/>
            </a:r>
            <a:r>
              <a:rPr dirty="0" sz="3200" spc="-340">
                <a:solidFill>
                  <a:srgbClr val="2346E9"/>
                </a:solidFill>
                <a:latin typeface="Arial"/>
                <a:cs typeface="Arial"/>
              </a:rPr>
              <a:t> </a:t>
            </a:r>
            <a:r>
              <a:rPr dirty="0" sz="3200" spc="-110">
                <a:solidFill>
                  <a:srgbClr val="2346E9"/>
                </a:solidFill>
                <a:latin typeface="Arial"/>
                <a:cs typeface="Arial"/>
              </a:rPr>
              <a:t/>
            </a:r>
            <a:endParaRPr sz="3200">
              <a:latin typeface="Arial"/>
              <a:cs typeface="Arial"/>
            </a:endParaRPr>
          </a:p>
        </p:txBody>
      </p:sp>
      <p:sp>
        <p:nvSpPr>
          <p:cNvPr id="13" name="object 13" descr=""/>
          <p:cNvSpPr txBox="1"/>
          <p:nvPr/>
        </p:nvSpPr>
        <p:spPr>
          <a:xfrm>
            <a:off x="1861192" y="16328417"/>
            <a:ext cx="4182110" cy="490220"/>
          </a:xfrm>
          <a:prstGeom prst="rect">
            <a:avLst/>
          </a:prstGeom>
        </p:spPr>
        <p:txBody>
          <a:bodyPr wrap="square" lIns="0" tIns="12065" rIns="0" bIns="0" rtlCol="0" vert="horz">
            <a:spAutoFit/>
          </a:bodyPr>
          <a:lstStyle/>
          <a:p>
            <a:pPr marL="12700">
              <a:lnSpc>
                <a:spcPct val="100000"/>
              </a:lnSpc>
              <a:spcBef>
                <a:spcPts val="95"/>
              </a:spcBef>
            </a:pPr>
            <a:r>
              <a:rPr dirty="0" sz="3000" spc="-40">
                <a:solidFill>
                  <a:srgbClr val="3A66F2"/>
                </a:solidFill>
                <a:latin typeface="Times New Roman"/>
                <a:ea typeface="Times New Roman"/>
                <a:cs typeface="Times New Roman"/>
                <a:sym typeface="Times New Roman"/>
              </a:rPr>
              <a:t>The cutting needs to be customized according to the height of the tank body</a:t>
            </a:r>
            <a:r>
              <a:rPr dirty="0" sz="2950">
                <a:solidFill>
                  <a:srgbClr val="3A66F2"/>
                </a:solidFill>
                <a:latin typeface="SimSun"/>
                <a:cs typeface="SimSun"/>
              </a:rPr>
              <a:t/>
            </a:r>
            <a:r>
              <a:rPr dirty="0" sz="2850" spc="11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3000" spc="-40">
                <a:solidFill>
                  <a:srgbClr val="3A66F2"/>
                </a:solidFill>
                <a:latin typeface="SimSun"/>
                <a:cs typeface="SimSun"/>
              </a:rPr>
              <a:t/>
            </a:r>
            <a:r>
              <a:rPr dirty="0" sz="3050" spc="-65">
                <a:solidFill>
                  <a:srgbClr val="3A66F2"/>
                </a:solidFill>
                <a:latin typeface="SimSun"/>
                <a:cs typeface="SimSun"/>
              </a:rPr>
              <a:t/>
            </a:r>
            <a:endParaRPr sz="3050">
              <a:latin typeface="SimSun"/>
              <a:cs typeface="SimSun"/>
            </a:endParaRPr>
          </a:p>
        </p:txBody>
      </p:sp>
      <p:sp>
        <p:nvSpPr>
          <p:cNvPr id="14" name="object 14" descr=""/>
          <p:cNvSpPr txBox="1"/>
          <p:nvPr/>
        </p:nvSpPr>
        <p:spPr>
          <a:xfrm>
            <a:off x="1122087" y="17102904"/>
            <a:ext cx="517525" cy="501015"/>
          </a:xfrm>
          <a:prstGeom prst="rect">
            <a:avLst/>
          </a:prstGeom>
        </p:spPr>
        <p:txBody>
          <a:bodyPr wrap="square" lIns="0" tIns="14604" rIns="0" bIns="0" rtlCol="0" vert="horz">
            <a:spAutoFit/>
          </a:bodyPr>
          <a:lstStyle/>
          <a:p>
            <a:pPr marL="12700">
              <a:lnSpc>
                <a:spcPct val="100000"/>
              </a:lnSpc>
              <a:spcBef>
                <a:spcPts val="114"/>
              </a:spcBef>
            </a:pPr>
            <a:r>
              <a:rPr dirty="0" sz="3100" spc="280" i="1">
                <a:solidFill>
                  <a:srgbClr val="29F6FF"/>
                </a:solidFill>
                <a:latin typeface="Trebuchet MS"/>
                <a:cs typeface="Trebuchet MS"/>
              </a:rPr>
              <a:t>04</a:t>
            </a:r>
            <a:endParaRPr sz="3100">
              <a:latin typeface="Trebuchet MS"/>
              <a:cs typeface="Trebuchet MS"/>
            </a:endParaRPr>
          </a:p>
        </p:txBody>
      </p:sp>
      <p:sp>
        <p:nvSpPr>
          <p:cNvPr id="15" name="object 15" descr=""/>
          <p:cNvSpPr txBox="1"/>
          <p:nvPr/>
        </p:nvSpPr>
        <p:spPr>
          <a:xfrm>
            <a:off x="1861192" y="17060701"/>
            <a:ext cx="9454515" cy="995044"/>
          </a:xfrm>
          <a:prstGeom prst="rect">
            <a:avLst/>
          </a:prstGeom>
        </p:spPr>
        <p:txBody>
          <a:bodyPr wrap="square" lIns="0" tIns="14604" rIns="0" bIns="0" rtlCol="0" vert="horz">
            <a:spAutoFit/>
          </a:bodyPr>
          <a:lstStyle/>
          <a:p>
            <a:pPr marL="12700">
              <a:lnSpc>
                <a:spcPts val="2915"/>
              </a:lnSpc>
              <a:spcBef>
                <a:spcPts val="114"/>
              </a:spcBef>
              <a:tabLst>
                <a:tab pos="6802755" algn="l"/>
              </a:tabLst>
            </a:pPr>
            <a:r>
              <a:rPr dirty="0" sz="3050" spc="-80">
                <a:solidFill>
                  <a:srgbClr val="3A66F2"/>
                </a:solidFill>
                <a:latin typeface="Times New Roman"/>
                <a:ea typeface="Times New Roman"/>
                <a:cs typeface="Times New Roman"/>
                <a:sym typeface="Times New Roman"/>
              </a:rPr>
              <a:t>The maximum analog value allowed by the protocol is 65535, which corresponds to the length of the pole. Please confirm the serial port in advance</a:t>
            </a:r>
            <a:r>
              <a:rPr dirty="0" sz="2950">
                <a:solidFill>
                  <a:srgbClr val="3A66F2"/>
                </a:solidFill>
                <a:latin typeface="SimSun"/>
                <a:cs typeface="SimSun"/>
              </a:rPr>
              <a:t/>
            </a:r>
            <a:r>
              <a:rPr dirty="0" sz="3000" spc="-4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3050" spc="-114">
                <a:solidFill>
                  <a:srgbClr val="3A66F2"/>
                </a:solidFill>
                <a:latin typeface="Verdana"/>
                <a:cs typeface="Verdana"/>
              </a:rPr>
              <a:t/>
            </a:r>
            <a:r>
              <a:rPr dirty="0" sz="3000" spc="-40">
                <a:solidFill>
                  <a:srgbClr val="3A66F2"/>
                </a:solidFill>
                <a:latin typeface="SimSun"/>
                <a:cs typeface="SimSun"/>
              </a:rPr>
              <a:t/>
            </a:r>
            <a:r>
              <a:rPr dirty="0" sz="3050" spc="-80">
                <a:solidFill>
                  <a:srgbClr val="3A66F2"/>
                </a:solidFill>
                <a:latin typeface="SimSun"/>
                <a:cs typeface="SimSun"/>
              </a:rPr>
              <a:t/>
            </a:r>
            <a:r>
              <a:rPr dirty="0" sz="2950">
                <a:solidFill>
                  <a:srgbClr val="3A66F2"/>
                </a:solidFill>
                <a:latin typeface="SimSun"/>
                <a:cs typeface="SimSun"/>
              </a:rPr>
              <a:t/>
            </a:r>
            <a:r>
              <a:rPr dirty="0" sz="3000" spc="-50">
                <a:solidFill>
                  <a:srgbClr val="3A66F2"/>
                </a:solidFill>
                <a:latin typeface="SimSun"/>
                <a:cs typeface="SimSun"/>
              </a:rPr>
              <a:t/>
            </a:r>
            <a:r>
              <a:rPr dirty="0" sz="3000">
                <a:solidFill>
                  <a:srgbClr val="3A66F2"/>
                </a:solidFill>
                <a:latin typeface="SimSun"/>
                <a:cs typeface="SimSun"/>
              </a:rPr>
              <a:t>	</a:t>
            </a:r>
            <a:r>
              <a:rPr dirty="0" sz="2950">
                <a:solidFill>
                  <a:srgbClr val="3A66F2"/>
                </a:solidFill>
                <a:latin typeface="SimSun"/>
                <a:cs typeface="SimSun"/>
              </a:rPr>
              <a:t/>
            </a:r>
            <a:r>
              <a:rPr dirty="0" sz="3000" spc="-40">
                <a:solidFill>
                  <a:srgbClr val="3A66F2"/>
                </a:solidFill>
                <a:latin typeface="SimSun"/>
                <a:cs typeface="SimSun"/>
              </a:rPr>
              <a:t/>
            </a:r>
            <a:r>
              <a:rPr dirty="0" sz="3050" spc="-80">
                <a:solidFill>
                  <a:srgbClr val="3A66F2"/>
                </a:solidFill>
                <a:latin typeface="SimSun"/>
                <a:cs typeface="SimSun"/>
              </a:rPr>
              <a:t/>
            </a:r>
            <a:r>
              <a:rPr dirty="0" sz="3000" spc="-40">
                <a:solidFill>
                  <a:srgbClr val="3A66F2"/>
                </a:solidFill>
                <a:latin typeface="SimSun"/>
                <a:cs typeface="SimSun"/>
              </a:rPr>
              <a:t/>
            </a:r>
            <a:r>
              <a:rPr dirty="0" sz="2950">
                <a:solidFill>
                  <a:srgbClr val="3A66F2"/>
                </a:solidFill>
                <a:latin typeface="SimSun"/>
                <a:cs typeface="SimSun"/>
              </a:rPr>
              <a:t/>
            </a:r>
            <a:r>
              <a:rPr dirty="0" sz="3000" spc="-40">
                <a:solidFill>
                  <a:srgbClr val="3A66F2"/>
                </a:solidFill>
                <a:latin typeface="SimSun"/>
                <a:cs typeface="SimSun"/>
              </a:rPr>
              <a:t/>
            </a:r>
            <a:r>
              <a:rPr dirty="0" sz="3050" spc="-50">
                <a:solidFill>
                  <a:srgbClr val="3A66F2"/>
                </a:solidFill>
                <a:latin typeface="SimSun"/>
                <a:cs typeface="SimSun"/>
              </a:rPr>
              <a:t/>
            </a:r>
            <a:endParaRPr sz="3050">
              <a:latin typeface="SimSun"/>
              <a:cs typeface="SimSun"/>
            </a:endParaRPr>
          </a:p>
          <a:p>
            <a:pPr algn="r" marR="2661285">
              <a:lnSpc>
                <a:spcPts val="295"/>
              </a:lnSpc>
            </a:pPr>
            <a:r>
              <a:rPr dirty="0" sz="800" spc="1989">
                <a:solidFill>
                  <a:srgbClr val="3A66F2"/>
                </a:solidFill>
                <a:latin typeface="Times New Roman"/>
                <a:ea typeface="Times New Roman"/>
                <a:cs typeface="Times New Roman"/>
                <a:sym typeface="Times New Roman"/>
              </a:rPr>
              <a:t>，</a:t>
            </a:r>
            <a:endParaRPr sz="800">
              <a:latin typeface="SimSun"/>
              <a:cs typeface="SimSun"/>
            </a:endParaRPr>
          </a:p>
          <a:p>
            <a:pPr marL="12700">
              <a:lnSpc>
                <a:spcPts val="2765"/>
              </a:lnSpc>
              <a:spcBef>
                <a:spcPts val="740"/>
              </a:spcBef>
            </a:pPr>
            <a:r>
              <a:rPr dirty="0" sz="3050" spc="-10">
                <a:solidFill>
                  <a:srgbClr val="3A66F2"/>
                </a:solidFill>
                <a:latin typeface="Times New Roman"/>
                <a:ea typeface="Times New Roman"/>
                <a:cs typeface="Times New Roman"/>
                <a:sym typeface="Times New Roman"/>
              </a:rPr>
              <a:t>RS485/RS232</a:t>
            </a:r>
            <a:endParaRPr sz="3050">
              <a:latin typeface="Verdana"/>
              <a:cs typeface="Verdana"/>
            </a:endParaRPr>
          </a:p>
          <a:p>
            <a:pPr marL="2680335">
              <a:lnSpc>
                <a:spcPts val="465"/>
              </a:lnSpc>
            </a:pPr>
            <a:r>
              <a:rPr dirty="0" sz="900" spc="1889">
                <a:solidFill>
                  <a:srgbClr val="3A66F2"/>
                </a:solidFill>
                <a:latin typeface="Times New Roman"/>
                <a:ea typeface="Times New Roman"/>
                <a:cs typeface="Times New Roman"/>
                <a:sym typeface="Times New Roman"/>
              </a:rPr>
              <a:t>.</a:t>
            </a:r>
            <a:endParaRPr sz="900">
              <a:latin typeface="SimSun"/>
              <a:cs typeface="SimSu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descr=""/>
          <p:cNvGraphicFramePr>
            <a:graphicFrameLocks noGrp="1"/>
          </p:cNvGraphicFramePr>
          <p:nvPr/>
        </p:nvGraphicFramePr>
        <p:xfrm>
          <a:off x="7466156" y="2631901"/>
          <a:ext cx="5043170" cy="3025140"/>
        </p:xfrm>
        <a:graphic>
          <a:graphicData uri="http://schemas.openxmlformats.org/drawingml/2006/table">
            <a:tbl>
              <a:tblPr firstRow="1" bandRow="1">
                <a:tableStyleId>{2D5ABB26-0587-4C30-8999-92F81FD0307C}</a:tableStyleId>
              </a:tblPr>
              <a:tblGrid>
                <a:gridCol w="1647189"/>
                <a:gridCol w="1647189"/>
                <a:gridCol w="1647189"/>
              </a:tblGrid>
              <a:tr h="756285">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r>
              <a:tr h="756285">
                <a:tc>
                  <a:txBody>
                    <a:bodyPr/>
                    <a:lstStyle/>
                    <a:p>
                      <a:pPr algn="ctr" marR="6985">
                        <a:lnSpc>
                          <a:spcPct val="100000"/>
                        </a:lnSpc>
                        <a:spcBef>
                          <a:spcPts val="1550"/>
                        </a:spcBef>
                      </a:pPr>
                      <a:r>
                        <a:rPr dirty="0" sz="2100" spc="-10">
                          <a:solidFill>
                            <a:srgbClr val="3D66F5"/>
                          </a:solidFill>
                          <a:latin typeface="Georgia"/>
                          <a:cs typeface="Georgia"/>
                        </a:rPr>
                        <a:t>130711</a:t>
                      </a:r>
                      <a:endParaRPr sz="2100">
                        <a:latin typeface="Georgia"/>
                        <a:cs typeface="Georgia"/>
                      </a:endParaRPr>
                    </a:p>
                  </a:txBody>
                  <a:tcPr marL="0" marR="0" marB="0" marT="19685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marL="448945">
                        <a:lnSpc>
                          <a:spcPct val="100000"/>
                        </a:lnSpc>
                        <a:spcBef>
                          <a:spcPts val="1250"/>
                        </a:spcBef>
                      </a:pPr>
                      <a:r>
                        <a:rPr dirty="0" sz="2100" spc="85">
                          <a:solidFill>
                            <a:srgbClr val="00BE62"/>
                          </a:solidFill>
                          <a:latin typeface="Times New Roman"/>
                          <a:ea typeface="Times New Roman"/>
                          <a:cs typeface="Times New Roman"/>
                          <a:sym typeface="Times New Roman"/>
                        </a:rPr>
                        <a:t>100 liters</a:t>
                      </a:r>
                      <a:r>
                        <a:rPr dirty="0" sz="2400" spc="-315">
                          <a:solidFill>
                            <a:srgbClr val="00BE62"/>
                          </a:solidFill>
                          <a:latin typeface="SimSun"/>
                          <a:cs typeface="SimSun"/>
                        </a:rPr>
                        <a:t/>
                      </a:r>
                      <a:endParaRPr sz="2400">
                        <a:latin typeface="SimSun"/>
                        <a:cs typeface="SimSun"/>
                      </a:endParaRPr>
                    </a:p>
                  </a:txBody>
                  <a:tcPr marL="0" marR="0" marB="0" marT="15875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r>
              <a:tr h="756285">
                <a:tc>
                  <a:txBody>
                    <a:bodyPr/>
                    <a:lstStyle/>
                    <a:p>
                      <a:pPr algn="ctr" marR="6985">
                        <a:lnSpc>
                          <a:spcPct val="100000"/>
                        </a:lnSpc>
                        <a:spcBef>
                          <a:spcPts val="1485"/>
                        </a:spcBef>
                      </a:pPr>
                      <a:r>
                        <a:rPr dirty="0" sz="2100" spc="-10">
                          <a:solidFill>
                            <a:srgbClr val="3D66F5"/>
                          </a:solidFill>
                          <a:latin typeface="Georgia"/>
                          <a:cs typeface="Georgia"/>
                        </a:rPr>
                        <a:t>130715</a:t>
                      </a:r>
                      <a:endParaRPr sz="2100">
                        <a:latin typeface="Georgia"/>
                        <a:cs typeface="Georgia"/>
                      </a:endParaRPr>
                    </a:p>
                  </a:txBody>
                  <a:tcPr marL="0" marR="0" marB="0" marT="188595">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r>
              <a:tr h="756285">
                <a:tc>
                  <a:txBody>
                    <a:bodyPr/>
                    <a:lstStyle/>
                    <a:p>
                      <a:pPr algn="ctr" marR="6985">
                        <a:lnSpc>
                          <a:spcPct val="100000"/>
                        </a:lnSpc>
                        <a:spcBef>
                          <a:spcPts val="1420"/>
                        </a:spcBef>
                      </a:pPr>
                      <a:r>
                        <a:rPr dirty="0" sz="2100" spc="-10">
                          <a:solidFill>
                            <a:srgbClr val="3D66F5"/>
                          </a:solidFill>
                          <a:latin typeface="Georgia"/>
                          <a:cs typeface="Georgia"/>
                        </a:rPr>
                        <a:t>130718</a:t>
                      </a:r>
                      <a:endParaRPr sz="2100">
                        <a:latin typeface="Georgia"/>
                        <a:cs typeface="Georgia"/>
                      </a:endParaRPr>
                    </a:p>
                  </a:txBody>
                  <a:tcPr marL="0" marR="0" marB="0" marT="18034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a:lnSpc>
                          <a:spcPct val="100000"/>
                        </a:lnSpc>
                      </a:pPr>
                      <a:endParaRPr sz="2400">
                        <a:latin typeface="Times New Roman"/>
                        <a:cs typeface="Times New Roman"/>
                      </a:endParaRPr>
                    </a:p>
                  </a:txBody>
                  <a:tcPr marL="0" marR="0" marB="0" marT="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c>
                  <a:txBody>
                    <a:bodyPr/>
                    <a:lstStyle/>
                    <a:p>
                      <a:pPr marL="539750">
                        <a:lnSpc>
                          <a:spcPct val="100000"/>
                        </a:lnSpc>
                        <a:spcBef>
                          <a:spcPts val="1120"/>
                        </a:spcBef>
                      </a:pPr>
                      <a:r>
                        <a:rPr dirty="0" sz="2100">
                          <a:solidFill>
                            <a:srgbClr val="EBA725"/>
                          </a:solidFill>
                          <a:latin typeface="Times New Roman"/>
                          <a:ea typeface="Times New Roman"/>
                          <a:cs typeface="Times New Roman"/>
                          <a:sym typeface="Times New Roman"/>
                        </a:rPr>
                        <a:t>58 liters</a:t>
                      </a:r>
                      <a:r>
                        <a:rPr dirty="0" sz="2400" spc="-315">
                          <a:solidFill>
                            <a:srgbClr val="EBA725"/>
                          </a:solidFill>
                          <a:latin typeface="SimSun"/>
                          <a:cs typeface="SimSun"/>
                        </a:rPr>
                        <a:t/>
                      </a:r>
                      <a:endParaRPr sz="2400">
                        <a:latin typeface="SimSun"/>
                        <a:cs typeface="SimSun"/>
                      </a:endParaRPr>
                    </a:p>
                  </a:txBody>
                  <a:tcPr marL="0" marR="0" marB="0" marT="142240">
                    <a:lnL w="28575">
                      <a:solidFill>
                        <a:srgbClr val="D9113C"/>
                      </a:solidFill>
                      <a:prstDash val="solid"/>
                    </a:lnL>
                    <a:lnR w="28575">
                      <a:solidFill>
                        <a:srgbClr val="D9113C"/>
                      </a:solidFill>
                      <a:prstDash val="solid"/>
                    </a:lnR>
                    <a:lnT w="28575">
                      <a:solidFill>
                        <a:srgbClr val="D9113C"/>
                      </a:solidFill>
                      <a:prstDash val="solid"/>
                    </a:lnT>
                    <a:lnB w="28575">
                      <a:solidFill>
                        <a:srgbClr val="D9113C"/>
                      </a:solidFill>
                      <a:prstDash val="solid"/>
                    </a:lnB>
                    <a:solidFill>
                      <a:srgbClr val="000000"/>
                    </a:solidFill>
                  </a:tcPr>
                </a:tc>
              </a:tr>
            </a:tbl>
          </a:graphicData>
        </a:graphic>
      </p:graphicFrame>
      <p:pic>
        <p:nvPicPr>
          <p:cNvPr id="3" name="object 3" descr=""/>
          <p:cNvPicPr/>
          <p:nvPr/>
        </p:nvPicPr>
        <p:blipFill>
          <a:blip r:embed="rId2" cstate="print"/>
          <a:stretch>
            <a:fillRect/>
          </a:stretch>
        </p:blipFill>
        <p:spPr>
          <a:xfrm>
            <a:off x="1421526" y="8978719"/>
            <a:ext cx="11283369" cy="5301392"/>
          </a:xfrm>
          <a:prstGeom prst="rect">
            <a:avLst/>
          </a:prstGeom>
        </p:spPr>
      </p:pic>
      <p:pic>
        <p:nvPicPr>
          <p:cNvPr id="4" name="object 4" descr=""/>
          <p:cNvPicPr/>
          <p:nvPr/>
        </p:nvPicPr>
        <p:blipFill>
          <a:blip r:embed="rId3" cstate="print"/>
          <a:stretch>
            <a:fillRect/>
          </a:stretch>
        </p:blipFill>
        <p:spPr>
          <a:xfrm>
            <a:off x="1421526" y="1421530"/>
            <a:ext cx="3003658" cy="445618"/>
          </a:xfrm>
          <a:prstGeom prst="rect">
            <a:avLst/>
          </a:prstGeom>
        </p:spPr>
      </p:pic>
      <p:sp>
        <p:nvSpPr>
          <p:cNvPr id="5" name="object 5" descr=""/>
          <p:cNvSpPr txBox="1"/>
          <p:nvPr/>
        </p:nvSpPr>
        <p:spPr>
          <a:xfrm>
            <a:off x="1653255" y="1345991"/>
            <a:ext cx="5216525" cy="7319645"/>
          </a:xfrm>
          <a:prstGeom prst="rect">
            <a:avLst/>
          </a:prstGeom>
        </p:spPr>
        <p:txBody>
          <a:bodyPr wrap="square" lIns="0" tIns="16510" rIns="0" bIns="0" rtlCol="0" vert="horz">
            <a:spAutoFit/>
          </a:bodyPr>
          <a:lstStyle/>
          <a:p>
            <a:pPr marL="200660">
              <a:lnSpc>
                <a:spcPct val="100000"/>
              </a:lnSpc>
              <a:spcBef>
                <a:spcPts val="130"/>
              </a:spcBef>
            </a:pPr>
            <a:r>
              <a:rPr dirty="0" sz="3200" spc="370">
                <a:solidFill>
                  <a:srgbClr val="2346E9"/>
                </a:solidFill>
                <a:latin typeface="Times New Roman"/>
                <a:ea typeface="Times New Roman"/>
                <a:cs typeface="Times New Roman"/>
                <a:sym typeface="Times New Roman"/>
              </a:rPr>
              <a:t>Platform Features</a:t>
            </a:r>
            <a:r>
              <a:rPr dirty="0" sz="3150" spc="-50">
                <a:solidFill>
                  <a:srgbClr val="2346E9"/>
                </a:solidFill>
                <a:latin typeface="SimSun"/>
                <a:cs typeface="SimSun"/>
              </a:rPr>
              <a:t/>
            </a:r>
            <a:endParaRPr sz="3150">
              <a:latin typeface="SimSun"/>
              <a:cs typeface="SimSun"/>
            </a:endParaRPr>
          </a:p>
          <a:p>
            <a:pPr>
              <a:lnSpc>
                <a:spcPct val="100000"/>
              </a:lnSpc>
              <a:spcBef>
                <a:spcPts val="1645"/>
              </a:spcBef>
            </a:pPr>
            <a:endParaRPr sz="3000">
              <a:latin typeface="SimSun"/>
              <a:cs typeface="SimSun"/>
            </a:endParaRPr>
          </a:p>
          <a:p>
            <a:pPr algn="just" marL="12700" marR="5080">
              <a:lnSpc>
                <a:spcPct val="107800"/>
              </a:lnSpc>
              <a:spcBef>
                <a:spcPts val="5"/>
              </a:spcBef>
            </a:pPr>
            <a:r>
              <a:rPr dirty="0" sz="2700" spc="-175">
                <a:latin typeface="Times New Roman"/>
                <a:ea typeface="Times New Roman"/>
                <a:cs typeface="Times New Roman"/>
                <a:sym typeface="Times New Roman"/>
              </a:rPr>
              <a:t>Record daily mileage, fuel consumption, driving trajectory, monitor changes in fuel tank level, automatically calculate startup working hours, tally monthly working hours, and also monitor idle time, idle fuel consumption, and idle fuel consumption. Record vehicle overspeed, fatigue driving, and other abnormal behaviors</a:t>
            </a:r>
            <a:r>
              <a:rPr dirty="0" sz="2750" spc="-225">
                <a:latin typeface="SimSun"/>
                <a:cs typeface="SimSun"/>
              </a:rPr>
              <a:t/>
            </a:r>
            <a:r>
              <a:rPr dirty="0" sz="2700" spc="-175">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114">
                <a:latin typeface="SimSun"/>
                <a:cs typeface="SimSun"/>
              </a:rPr>
              <a:t/>
            </a:r>
            <a:r>
              <a:rPr dirty="0" sz="2700" spc="-175">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114">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50">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175">
                <a:latin typeface="SimSun"/>
                <a:cs typeface="SimSun"/>
              </a:rPr>
              <a:t/>
            </a:r>
            <a:r>
              <a:rPr dirty="0" sz="2750" spc="-225">
                <a:latin typeface="SimSun"/>
                <a:cs typeface="SimSun"/>
              </a:rPr>
              <a:t/>
            </a:r>
            <a:r>
              <a:rPr dirty="0" sz="2700" spc="-50">
                <a:latin typeface="SimSun"/>
                <a:cs typeface="SimSun"/>
              </a:rPr>
              <a:t/>
            </a:r>
            <a:r>
              <a:rPr dirty="0" sz="2700" spc="-175">
                <a:latin typeface="SimSun"/>
                <a:cs typeface="SimSun"/>
              </a:rPr>
              <a:t/>
            </a:r>
            <a:r>
              <a:rPr dirty="0" sz="850" spc="1695">
                <a:latin typeface="SimSun"/>
                <a:cs typeface="SimSun"/>
              </a:rPr>
              <a:t/>
            </a:r>
            <a:r>
              <a:rPr dirty="0" sz="2700" spc="-175">
                <a:latin typeface="SimSun"/>
                <a:cs typeface="SimSun"/>
              </a:rPr>
              <a:t/>
            </a:r>
            <a:r>
              <a:rPr dirty="0" sz="2750" spc="-225">
                <a:latin typeface="SimSun"/>
                <a:cs typeface="SimSun"/>
              </a:rPr>
              <a:t/>
            </a:r>
            <a:r>
              <a:rPr dirty="0" sz="2700" spc="-175">
                <a:latin typeface="SimSun"/>
                <a:cs typeface="SimSun"/>
              </a:rPr>
              <a:t/>
            </a:r>
            <a:r>
              <a:rPr dirty="0" sz="2750" spc="-50">
                <a:latin typeface="SimSun"/>
                <a:cs typeface="SimSun"/>
              </a:rPr>
              <a:t/>
            </a:r>
            <a:r>
              <a:rPr dirty="0" sz="2750" spc="-225">
                <a:latin typeface="SimSun"/>
                <a:cs typeface="SimSun"/>
              </a:rPr>
              <a:t/>
            </a:r>
            <a:r>
              <a:rPr dirty="0" sz="2700" spc="-175">
                <a:latin typeface="SimSun"/>
                <a:cs typeface="SimSun"/>
              </a:rPr>
              <a:t/>
            </a:r>
            <a:r>
              <a:rPr dirty="0" sz="2750" spc="-50">
                <a:latin typeface="SimSun"/>
                <a:cs typeface="SimSun"/>
              </a:rPr>
              <a:t/>
            </a:r>
            <a:endParaRPr sz="2750">
              <a:latin typeface="SimSun"/>
              <a:cs typeface="SimSun"/>
            </a:endParaRPr>
          </a:p>
          <a:p>
            <a:pPr marL="12700" marR="515620">
              <a:lnSpc>
                <a:spcPct val="108200"/>
              </a:lnSpc>
              <a:spcBef>
                <a:spcPts val="1020"/>
              </a:spcBef>
            </a:pPr>
            <a:r>
              <a:rPr dirty="0" sz="2800" spc="-180">
                <a:latin typeface="Times New Roman"/>
                <a:ea typeface="Times New Roman"/>
                <a:cs typeface="Times New Roman"/>
                <a:sym typeface="Times New Roman"/>
              </a:rPr>
              <a:t>Accurately record refueling times, generate graphical and textual reports, and compile statistics on monthly and daily fuel consumption and usage, while also keeping track of refueling locations. This system aims to prevent drivers from concealing refueling locations, fuel quality, and refueling quantities. During use, if someone withdraws fuel from the tank, the platform will trigger an alarm, generate a report, and record the time and location</a:t>
            </a:r>
            <a:r>
              <a:rPr dirty="0" sz="2850" spc="-240">
                <a:latin typeface="SimSun"/>
                <a:cs typeface="SimSun"/>
              </a:rPr>
              <a:t/>
            </a:r>
            <a:r>
              <a:rPr dirty="0" sz="2800" spc="-185">
                <a:latin typeface="SimSun"/>
                <a:cs typeface="SimSun"/>
              </a:rPr>
              <a:t/>
            </a:r>
            <a:r>
              <a:rPr dirty="0" sz="2800" spc="-180">
                <a:latin typeface="SimSun"/>
                <a:cs typeface="SimSun"/>
              </a:rPr>
              <a:t/>
            </a:r>
            <a:r>
              <a:rPr dirty="0" sz="900" spc="1720">
                <a:latin typeface="SimSun"/>
                <a:cs typeface="SimSun"/>
              </a:rPr>
              <a:t/>
            </a:r>
            <a:r>
              <a:rPr dirty="0" sz="2800" spc="-180">
                <a:latin typeface="SimSun"/>
                <a:cs typeface="SimSun"/>
              </a:rPr>
              <a:t/>
            </a:r>
            <a:r>
              <a:rPr dirty="0" sz="900" spc="1720">
                <a:latin typeface="SimSun"/>
                <a:cs typeface="SimSun"/>
              </a:rPr>
              <a:t/>
            </a:r>
            <a:r>
              <a:rPr dirty="0" sz="2800" spc="-114">
                <a:latin typeface="SimSun"/>
                <a:cs typeface="SimSun"/>
              </a:rPr>
              <a:t/>
            </a:r>
            <a:r>
              <a:rPr dirty="0" sz="2800" spc="-50">
                <a:latin typeface="SimSun"/>
                <a:cs typeface="SimSun"/>
              </a:rPr>
              <a:t> </a:t>
            </a:r>
            <a:r>
              <a:rPr dirty="0" sz="2800" spc="-180">
                <a:latin typeface="SimSun"/>
                <a:cs typeface="SimSun"/>
              </a:rPr>
              <a:t/>
            </a:r>
            <a:r>
              <a:rPr dirty="0" sz="2850" spc="-240">
                <a:latin typeface="SimSun"/>
                <a:cs typeface="SimSun"/>
              </a:rPr>
              <a:t/>
            </a:r>
            <a:r>
              <a:rPr dirty="0" sz="2800" spc="-180">
                <a:latin typeface="SimSun"/>
                <a:cs typeface="SimSun"/>
              </a:rPr>
              <a:t/>
            </a:r>
            <a:r>
              <a:rPr dirty="0" sz="900" spc="1720">
                <a:latin typeface="SimSun"/>
                <a:cs typeface="SimSun"/>
              </a:rPr>
              <a:t/>
            </a:r>
            <a:r>
              <a:rPr dirty="0" sz="2800" spc="-180">
                <a:latin typeface="SimSun"/>
                <a:cs typeface="SimSun"/>
              </a:rPr>
              <a:t/>
            </a:r>
            <a:r>
              <a:rPr dirty="0" sz="2800" spc="-185">
                <a:latin typeface="SimSun"/>
                <a:cs typeface="SimSun"/>
              </a:rPr>
              <a:t/>
            </a:r>
            <a:r>
              <a:rPr dirty="0" sz="2800" spc="-180">
                <a:latin typeface="SimSun"/>
                <a:cs typeface="SimSun"/>
              </a:rPr>
              <a:t/>
            </a:r>
            <a:r>
              <a:rPr dirty="0" sz="900" spc="1720">
                <a:latin typeface="SimSun"/>
                <a:cs typeface="SimSun"/>
              </a:rPr>
              <a:t/>
            </a:r>
            <a:r>
              <a:rPr dirty="0" sz="2800" spc="-180">
                <a:latin typeface="SimSun"/>
                <a:cs typeface="SimSun"/>
              </a:rPr>
              <a:t/>
            </a:r>
            <a:r>
              <a:rPr dirty="0" sz="2850" spc="-240">
                <a:latin typeface="SimSun"/>
                <a:cs typeface="SimSun"/>
              </a:rPr>
              <a:t/>
            </a:r>
            <a:r>
              <a:rPr dirty="0" sz="2800" spc="-175">
                <a:latin typeface="SimSun"/>
                <a:cs typeface="SimSun"/>
              </a:rPr>
              <a:t/>
            </a:r>
            <a:r>
              <a:rPr dirty="0" sz="2800" spc="-180">
                <a:latin typeface="SimSun"/>
                <a:cs typeface="SimSun"/>
              </a:rPr>
              <a:t/>
            </a:r>
            <a:r>
              <a:rPr dirty="0" sz="2850" spc="-240">
                <a:latin typeface="SimSun"/>
                <a:cs typeface="SimSun"/>
              </a:rPr>
              <a:t/>
            </a:r>
            <a:r>
              <a:rPr dirty="0" sz="2800" spc="-160">
                <a:latin typeface="SimSun"/>
                <a:cs typeface="SimSun"/>
              </a:rPr>
              <a:t/>
            </a:r>
            <a:endParaRPr sz="2800">
              <a:latin typeface="SimSun"/>
              <a:cs typeface="SimSun"/>
            </a:endParaRPr>
          </a:p>
        </p:txBody>
      </p:sp>
      <p:sp>
        <p:nvSpPr>
          <p:cNvPr id="6" name="object 6" descr=""/>
          <p:cNvSpPr txBox="1">
            <a:spLocks noGrp="1"/>
          </p:cNvSpPr>
          <p:nvPr>
            <p:ph type="sldNum" idx="7" sz="quarter"/>
          </p:nvPr>
        </p:nvSpPr>
        <p:spPr>
          <a:prstGeom prst="rect"/>
        </p:spPr>
        <p:txBody>
          <a:bodyPr wrap="square" lIns="0" tIns="0" rIns="0" bIns="0" rtlCol="0" vert="horz">
            <a:spAutoFit/>
          </a:bodyPr>
          <a:lstStyle/>
          <a:p>
            <a:pPr marL="38100">
              <a:lnSpc>
                <a:spcPts val="2285"/>
              </a:lnSpc>
            </a:pPr>
            <a:r>
              <a:rPr dirty="0" spc="-110">
                <a:latin typeface="Times New Roman"/>
                <a:ea typeface="Times New Roman"/>
                <a:cs typeface="Times New Roman"/>
                <a:sym typeface="Times New Roman"/>
              </a:rPr>
              <a:t>9/9</a:t>
            </a:r>
            <a:r>
              <a:rPr dirty="0" spc="-110"/>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20071" y="1421529"/>
            <a:ext cx="3094993" cy="459169"/>
          </a:xfrm>
          <a:prstGeom prst="rect">
            <a:avLst/>
          </a:prstGeom>
        </p:spPr>
      </p:pic>
      <p:pic>
        <p:nvPicPr>
          <p:cNvPr id="3" name="object 3" descr=""/>
          <p:cNvPicPr/>
          <p:nvPr/>
        </p:nvPicPr>
        <p:blipFill>
          <a:blip r:embed="rId3" cstate="print"/>
          <a:stretch>
            <a:fillRect/>
          </a:stretch>
        </p:blipFill>
        <p:spPr>
          <a:xfrm>
            <a:off x="1020071" y="6702589"/>
            <a:ext cx="3094993" cy="459169"/>
          </a:xfrm>
          <a:prstGeom prst="rect">
            <a:avLst/>
          </a:prstGeom>
        </p:spPr>
      </p:pic>
      <p:pic>
        <p:nvPicPr>
          <p:cNvPr id="4" name="object 4" descr=""/>
          <p:cNvPicPr/>
          <p:nvPr/>
        </p:nvPicPr>
        <p:blipFill>
          <a:blip r:embed="rId4" cstate="print"/>
          <a:stretch>
            <a:fillRect/>
          </a:stretch>
        </p:blipFill>
        <p:spPr>
          <a:xfrm>
            <a:off x="1078467" y="14791934"/>
            <a:ext cx="3094993" cy="459169"/>
          </a:xfrm>
          <a:prstGeom prst="rect">
            <a:avLst/>
          </a:prstGeom>
        </p:spPr>
      </p:pic>
      <p:pic>
        <p:nvPicPr>
          <p:cNvPr id="5" name="object 5" descr=""/>
          <p:cNvPicPr/>
          <p:nvPr/>
        </p:nvPicPr>
        <p:blipFill>
          <a:blip r:embed="rId5" cstate="print"/>
          <a:stretch>
            <a:fillRect/>
          </a:stretch>
        </p:blipFill>
        <p:spPr>
          <a:xfrm>
            <a:off x="6969941" y="10533111"/>
            <a:ext cx="7241732" cy="8993900"/>
          </a:xfrm>
          <a:prstGeom prst="rect">
            <a:avLst/>
          </a:prstGeom>
        </p:spPr>
      </p:pic>
      <p:sp>
        <p:nvSpPr>
          <p:cNvPr id="6" name="object 6" descr=""/>
          <p:cNvSpPr txBox="1"/>
          <p:nvPr/>
        </p:nvSpPr>
        <p:spPr>
          <a:xfrm>
            <a:off x="1268639" y="1344847"/>
            <a:ext cx="11401425" cy="1982470"/>
          </a:xfrm>
          <a:prstGeom prst="rect">
            <a:avLst/>
          </a:prstGeom>
        </p:spPr>
        <p:txBody>
          <a:bodyPr wrap="square" lIns="0" tIns="15240" rIns="0" bIns="0" rtlCol="0" vert="horz">
            <a:spAutoFit/>
          </a:bodyPr>
          <a:lstStyle/>
          <a:p>
            <a:pPr marL="12700">
              <a:lnSpc>
                <a:spcPct val="100000"/>
              </a:lnSpc>
              <a:spcBef>
                <a:spcPts val="120"/>
              </a:spcBef>
            </a:pPr>
            <a:r>
              <a:rPr dirty="0" sz="3300" spc="270">
                <a:solidFill>
                  <a:srgbClr val="2346E9"/>
                </a:solidFill>
                <a:latin typeface="Times New Roman"/>
                <a:ea typeface="Times New Roman"/>
                <a:cs typeface="Times New Roman"/>
                <a:sym typeface="Times New Roman"/>
              </a:rPr>
              <a:t>Product Introduction</a:t>
            </a:r>
            <a:endParaRPr sz="3300">
              <a:latin typeface="SimSun"/>
              <a:cs typeface="SimSun"/>
            </a:endParaRPr>
          </a:p>
          <a:p>
            <a:pPr>
              <a:lnSpc>
                <a:spcPct val="100000"/>
              </a:lnSpc>
              <a:spcBef>
                <a:spcPts val="275"/>
              </a:spcBef>
            </a:pPr>
            <a:endParaRPr sz="3050">
              <a:latin typeface="SimSun"/>
              <a:cs typeface="SimSun"/>
            </a:endParaRPr>
          </a:p>
          <a:p>
            <a:pPr marL="152400" marR="5080" indent="542290">
              <a:lnSpc>
                <a:spcPts val="3670"/>
              </a:lnSpc>
            </a:pPr>
            <a:r>
              <a:rPr dirty="0" sz="2800" spc="355">
                <a:latin typeface="Times New Roman"/>
                <a:ea typeface="Times New Roman"/>
                <a:cs typeface="Times New Roman"/>
                <a:sym typeface="Times New Roman"/>
              </a:rPr>
              <a:t>The capacitive sensor is made of 302/304 material. When detecting small changes in capacitance (usually in pf) caused by liquid level changes, a dedicated capacitive detection chip is used to measure these changes</a:t>
            </a:r>
            <a:r>
              <a:rPr dirty="0" sz="2850" spc="295">
                <a:latin typeface="SimSun"/>
                <a:cs typeface="SimSun"/>
              </a:rPr>
              <a:t/>
            </a:r>
            <a:r>
              <a:rPr dirty="0" sz="2800">
                <a:latin typeface="SimSun"/>
                <a:cs typeface="SimSun"/>
              </a:rPr>
              <a:t/>
            </a:r>
            <a:r>
              <a:rPr dirty="0" sz="3100" spc="-25">
                <a:latin typeface="Arial"/>
                <a:cs typeface="Arial"/>
              </a:rPr>
              <a:t/>
            </a:r>
            <a:r>
              <a:rPr dirty="0" sz="3100" spc="-330">
                <a:latin typeface="Arial"/>
                <a:cs typeface="Arial"/>
              </a:rPr>
              <a:t> </a:t>
            </a:r>
            <a:r>
              <a:rPr dirty="0" sz="3100" spc="-25">
                <a:latin typeface="Arial"/>
                <a:cs typeface="Arial"/>
              </a:rPr>
              <a:t/>
            </a:r>
            <a:r>
              <a:rPr dirty="0" sz="3100" spc="-330">
                <a:latin typeface="Arial"/>
                <a:cs typeface="Arial"/>
              </a:rPr>
              <a:t> </a:t>
            </a:r>
            <a:r>
              <a:rPr dirty="0" sz="3100" spc="-25">
                <a:latin typeface="Arial"/>
                <a:cs typeface="Arial"/>
              </a:rPr>
              <a:t/>
            </a:r>
            <a:r>
              <a:rPr dirty="0" sz="3100" spc="-140">
                <a:latin typeface="Arial"/>
                <a:cs typeface="Arial"/>
              </a:rPr>
              <a:t/>
            </a:r>
            <a:r>
              <a:rPr dirty="0" sz="3100" spc="-25">
                <a:latin typeface="Arial"/>
                <a:cs typeface="Arial"/>
              </a:rPr>
              <a:t/>
            </a:r>
            <a:r>
              <a:rPr dirty="0" sz="3100" spc="-330">
                <a:latin typeface="Arial"/>
                <a:cs typeface="Arial"/>
              </a:rPr>
              <a:t> </a:t>
            </a:r>
            <a:r>
              <a:rPr dirty="0" sz="3100" spc="-25">
                <a:latin typeface="Arial"/>
                <a:cs typeface="Arial"/>
              </a:rPr>
              <a:t/>
            </a:r>
            <a:r>
              <a:rPr dirty="0" sz="3100" spc="-330">
                <a:latin typeface="Arial"/>
                <a:cs typeface="Arial"/>
              </a:rPr>
              <a:t> </a:t>
            </a:r>
            <a:r>
              <a:rPr dirty="0" sz="3100" spc="-25">
                <a:latin typeface="Arial"/>
                <a:cs typeface="Arial"/>
              </a:rPr>
              <a:t/>
            </a:r>
            <a:r>
              <a:rPr dirty="0" sz="3100" spc="-330">
                <a:latin typeface="Arial"/>
                <a:cs typeface="Arial"/>
              </a:rPr>
              <a:t> </a:t>
            </a:r>
            <a:r>
              <a:rPr dirty="0" sz="2800" spc="12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150">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3100" spc="-204">
                <a:latin typeface="Arial"/>
                <a:cs typeface="Arial"/>
              </a:rPr>
              <a:t/>
            </a:r>
            <a:r>
              <a:rPr dirty="0" sz="2800" spc="355">
                <a:latin typeface="SimSun"/>
                <a:cs typeface="SimSun"/>
              </a:rPr>
              <a:t/>
            </a:r>
            <a:r>
              <a:rPr dirty="0" sz="2850" spc="220">
                <a:latin typeface="SimSun"/>
                <a:cs typeface="SimSun"/>
              </a:rPr>
              <a:t/>
            </a:r>
            <a:r>
              <a:rPr dirty="0" sz="3100" spc="-60">
                <a:latin typeface="Arial"/>
                <a:cs typeface="Arial"/>
              </a:rPr>
              <a:t/>
            </a:r>
            <a:r>
              <a:rPr dirty="0" sz="3100" spc="-335">
                <a:latin typeface="Arial"/>
                <a:cs typeface="Arial"/>
              </a:rPr>
              <a:t> </a:t>
            </a:r>
            <a:r>
              <a:rPr dirty="0" sz="3100" spc="155">
                <a:latin typeface="Arial"/>
                <a:cs typeface="Arial"/>
              </a:rPr>
              <a:t/>
            </a:r>
            <a:r>
              <a:rPr dirty="0" sz="3100" spc="-254">
                <a:latin typeface="Arial"/>
                <a:cs typeface="Arial"/>
              </a:rPr>
              <a:t/>
            </a:r>
            <a:r>
              <a:rPr dirty="0" sz="2850" spc="295">
                <a:latin typeface="SimSun"/>
                <a:cs typeface="SimSun"/>
              </a:rPr>
              <a:t/>
            </a:r>
            <a:r>
              <a:rPr dirty="0" sz="2800" spc="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285">
                <a:latin typeface="SimSun"/>
                <a:cs typeface="SimSun"/>
              </a:rPr>
              <a:t/>
            </a:r>
            <a:endParaRPr sz="2800">
              <a:latin typeface="SimSun"/>
              <a:cs typeface="SimSun"/>
            </a:endParaRPr>
          </a:p>
        </p:txBody>
      </p:sp>
      <p:sp>
        <p:nvSpPr>
          <p:cNvPr id="10" name="object 10" descr=""/>
          <p:cNvSpPr txBox="1"/>
          <p:nvPr/>
        </p:nvSpPr>
        <p:spPr>
          <a:xfrm>
            <a:off x="12165452" y="19418797"/>
            <a:ext cx="543560" cy="338455"/>
          </a:xfrm>
          <a:prstGeom prst="rect">
            <a:avLst/>
          </a:prstGeom>
        </p:spPr>
        <p:txBody>
          <a:bodyPr wrap="square" lIns="0" tIns="0" rIns="0" bIns="0" rtlCol="0" vert="horz">
            <a:spAutoFit/>
          </a:bodyPr>
          <a:lstStyle/>
          <a:p>
            <a:pPr marL="12700">
              <a:lnSpc>
                <a:spcPts val="2540"/>
              </a:lnSpc>
            </a:pPr>
            <a:r>
              <a:rPr dirty="0" sz="2800" spc="-25">
                <a:latin typeface="Times New Roman"/>
                <a:ea typeface="Times New Roman"/>
                <a:cs typeface="Times New Roman"/>
                <a:sym typeface="Times New Roman"/>
              </a:rPr>
              <a:t>1/9</a:t>
            </a:r>
            <a:endParaRPr sz="2800">
              <a:latin typeface="Arial"/>
              <a:cs typeface="Arial"/>
            </a:endParaRPr>
          </a:p>
        </p:txBody>
      </p:sp>
      <p:sp>
        <p:nvSpPr>
          <p:cNvPr id="7" name="object 7" descr=""/>
          <p:cNvSpPr txBox="1"/>
          <p:nvPr/>
        </p:nvSpPr>
        <p:spPr>
          <a:xfrm>
            <a:off x="1408826" y="3290943"/>
            <a:ext cx="6550025" cy="501650"/>
          </a:xfrm>
          <a:prstGeom prst="rect">
            <a:avLst/>
          </a:prstGeom>
        </p:spPr>
        <p:txBody>
          <a:bodyPr wrap="square" lIns="0" tIns="15875" rIns="0" bIns="0" rtlCol="0" vert="horz">
            <a:spAutoFit/>
          </a:bodyPr>
          <a:lstStyle/>
          <a:p>
            <a:pPr marL="12700">
              <a:lnSpc>
                <a:spcPct val="100000"/>
              </a:lnSpc>
              <a:spcBef>
                <a:spcPts val="125"/>
              </a:spcBef>
            </a:pPr>
            <a:r>
              <a:rPr dirty="0" sz="2800" spc="355">
                <a:latin typeface="Times New Roman"/>
                <a:ea typeface="Times New Roman"/>
                <a:cs typeface="Times New Roman"/>
                <a:sym typeface="Times New Roman"/>
              </a:rPr>
              <a:t>Signal processing, segmented multi-acquisition, capable of outputting multiple results</a:t>
            </a:r>
            <a:r>
              <a:rPr dirty="0" sz="3100" spc="-229">
                <a:latin typeface="Arial"/>
                <a:cs typeface="Arial"/>
              </a:rPr>
              <a:t/>
            </a:r>
            <a:r>
              <a:rPr dirty="0" sz="2800" spc="355">
                <a:latin typeface="SimSun"/>
                <a:cs typeface="SimSun"/>
              </a:rPr>
              <a:t/>
            </a:r>
            <a:r>
              <a:rPr dirty="0" sz="2850" spc="295">
                <a:latin typeface="SimSun"/>
                <a:cs typeface="SimSun"/>
              </a:rPr>
              <a:t/>
            </a:r>
            <a:r>
              <a:rPr dirty="0" sz="2800" spc="60">
                <a:latin typeface="SimSun"/>
                <a:cs typeface="SimSun"/>
              </a:rPr>
              <a:t/>
            </a:r>
            <a:r>
              <a:rPr dirty="0" sz="2850" spc="295">
                <a:latin typeface="SimSun"/>
                <a:cs typeface="SimSun"/>
              </a:rPr>
              <a:t/>
            </a:r>
            <a:r>
              <a:rPr dirty="0" sz="2800" spc="220">
                <a:latin typeface="SimSun"/>
                <a:cs typeface="SimSun"/>
              </a:rPr>
              <a:t/>
            </a:r>
            <a:endParaRPr sz="2800">
              <a:latin typeface="SimSun"/>
              <a:cs typeface="SimSun"/>
            </a:endParaRPr>
          </a:p>
        </p:txBody>
      </p:sp>
      <p:sp>
        <p:nvSpPr>
          <p:cNvPr id="8" name="object 8" descr=""/>
          <p:cNvSpPr txBox="1"/>
          <p:nvPr/>
        </p:nvSpPr>
        <p:spPr>
          <a:xfrm>
            <a:off x="8181331" y="3326956"/>
            <a:ext cx="4380865" cy="458470"/>
          </a:xfrm>
          <a:prstGeom prst="rect">
            <a:avLst/>
          </a:prstGeom>
        </p:spPr>
        <p:txBody>
          <a:bodyPr wrap="square" lIns="0" tIns="11430" rIns="0" bIns="0" rtlCol="0" vert="horz">
            <a:spAutoFit/>
          </a:bodyPr>
          <a:lstStyle/>
          <a:p>
            <a:pPr marL="12700">
              <a:lnSpc>
                <a:spcPct val="100000"/>
              </a:lnSpc>
              <a:spcBef>
                <a:spcPts val="90"/>
              </a:spcBef>
            </a:pPr>
            <a:r>
              <a:rPr dirty="0" sz="2800" spc="175">
                <a:latin typeface="Times New Roman"/>
                <a:ea typeface="Times New Roman"/>
                <a:cs typeface="Times New Roman"/>
                <a:sym typeface="Times New Roman"/>
              </a:rPr>
              <a:t>A specific signal communication protocol, this dedicated</a:t>
            </a:r>
            <a:r>
              <a:rPr dirty="0" sz="2850" spc="295">
                <a:latin typeface="SimSun"/>
                <a:cs typeface="SimSun"/>
              </a:rPr>
              <a:t/>
            </a:r>
            <a:r>
              <a:rPr dirty="0" sz="2800" spc="-50">
                <a:latin typeface="SimSun"/>
                <a:cs typeface="SimSun"/>
              </a:rPr>
              <a:t/>
            </a:r>
            <a:endParaRPr sz="2800">
              <a:latin typeface="SimSun"/>
              <a:cs typeface="SimSun"/>
            </a:endParaRPr>
          </a:p>
        </p:txBody>
      </p:sp>
      <p:sp>
        <p:nvSpPr>
          <p:cNvPr id="9" name="object 9" descr=""/>
          <p:cNvSpPr txBox="1"/>
          <p:nvPr/>
        </p:nvSpPr>
        <p:spPr>
          <a:xfrm>
            <a:off x="1327035" y="3728960"/>
            <a:ext cx="11296015" cy="15045055"/>
          </a:xfrm>
          <a:prstGeom prst="rect">
            <a:avLst/>
          </a:prstGeom>
        </p:spPr>
        <p:txBody>
          <a:bodyPr wrap="square" lIns="0" tIns="9525" rIns="0" bIns="0" rtlCol="0" vert="horz">
            <a:spAutoFit/>
          </a:bodyPr>
          <a:lstStyle/>
          <a:p>
            <a:pPr marL="93980" marR="5080">
              <a:lnSpc>
                <a:spcPct val="107100"/>
              </a:lnSpc>
              <a:spcBef>
                <a:spcPts val="75"/>
              </a:spcBef>
            </a:pPr>
            <a:r>
              <a:rPr dirty="0" sz="2800" spc="355">
                <a:latin typeface="Times New Roman"/>
                <a:ea typeface="Times New Roman"/>
                <a:cs typeface="Times New Roman"/>
                <a:sym typeface="Times New Roman"/>
              </a:rPr>
              <a:t>Capacitive detection chips, with their built-in dual-core MCU processing, can achieve many special control functions, and even more integrated and intelligent liquid level detection functions. For applications such as truck fuel tank levels and lubricant tank levels, they can reliably detect changes in liquid levels after power loss. Capacitive liquid level detection is currently the most advantageous detection method among liquid level transmitters.</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3100" spc="-85">
                <a:latin typeface="Arial"/>
                <a:cs typeface="Arial"/>
              </a:rPr>
              <a:t/>
            </a:r>
            <a:r>
              <a:rPr dirty="0" sz="3100" spc="-315">
                <a:latin typeface="Arial"/>
                <a:cs typeface="Arial"/>
              </a:rPr>
              <a:t> </a:t>
            </a:r>
            <a:r>
              <a:rPr dirty="0" sz="3100">
                <a:latin typeface="Arial"/>
                <a:cs typeface="Arial"/>
              </a:rPr>
              <a:t/>
            </a:r>
            <a:r>
              <a:rPr dirty="0" sz="3100" spc="-315">
                <a:latin typeface="Arial"/>
                <a:cs typeface="Arial"/>
              </a:rPr>
              <a:t> </a:t>
            </a:r>
            <a:r>
              <a:rPr dirty="0" sz="3100" spc="-130">
                <a:latin typeface="Arial"/>
                <a:cs typeface="Arial"/>
              </a:rPr>
              <a:t/>
            </a:r>
            <a:r>
              <a:rPr dirty="0" sz="3100" spc="-315">
                <a:latin typeface="Arial"/>
                <a:cs typeface="Arial"/>
              </a:rPr>
              <a:t> </a:t>
            </a:r>
            <a:r>
              <a:rPr dirty="0" sz="2800" spc="60">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250">
                <a:latin typeface="SimSun"/>
                <a:cs typeface="SimSun"/>
              </a:rPr>
              <a:t/>
            </a:r>
            <a:r>
              <a:rPr dirty="0" sz="2800" spc="355">
                <a:latin typeface="SimSun"/>
                <a:cs typeface="SimSun"/>
              </a:rPr>
              <a:t/>
            </a:r>
            <a:r>
              <a:rPr dirty="0" sz="2850" spc="295">
                <a:latin typeface="SimSun"/>
                <a:cs typeface="SimSun"/>
              </a:rPr>
              <a:t/>
            </a:r>
            <a:r>
              <a:rPr dirty="0" sz="2800" spc="-85">
                <a:latin typeface="SimSun"/>
                <a:cs typeface="SimSun"/>
              </a:rPr>
              <a:t/>
            </a:r>
            <a:r>
              <a:rPr dirty="0" sz="2850" spc="295">
                <a:latin typeface="SimSun"/>
                <a:cs typeface="SimSun"/>
              </a:rPr>
              <a:t/>
            </a:r>
            <a:r>
              <a:rPr dirty="0" sz="2800" spc="355">
                <a:latin typeface="SimSun"/>
                <a:cs typeface="SimSun"/>
              </a:rPr>
              <a:t/>
            </a:r>
            <a:r>
              <a:rPr dirty="0" sz="900" spc="910">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80">
                <a:latin typeface="SimSun"/>
                <a:cs typeface="SimSun"/>
              </a:rPr>
              <a:t/>
            </a:r>
            <a:r>
              <a:rPr dirty="0" sz="2800" spc="355">
                <a:latin typeface="SimSun"/>
                <a:cs typeface="SimSun"/>
              </a:rPr>
              <a:t/>
            </a:r>
            <a:r>
              <a:rPr dirty="0" sz="900" spc="92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150">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21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2850" spc="295">
                <a:latin typeface="SimSun"/>
                <a:cs typeface="SimSun"/>
              </a:rPr>
              <a:t/>
            </a:r>
            <a:r>
              <a:rPr dirty="0" sz="2800" spc="150">
                <a:latin typeface="SimSun"/>
                <a:cs typeface="SimSun"/>
              </a:rPr>
              <a:t/>
            </a:r>
            <a:r>
              <a:rPr dirty="0" sz="2800" spc="355">
                <a:latin typeface="SimSun"/>
                <a:cs typeface="SimSun"/>
              </a:rPr>
              <a:t/>
            </a:r>
            <a:r>
              <a:rPr dirty="0" sz="900" spc="1685">
                <a:latin typeface="SimSun"/>
                <a:cs typeface="SimSun"/>
              </a:rPr>
              <a:t/>
            </a:r>
            <a:endParaRPr sz="900">
              <a:latin typeface="SimSun"/>
              <a:cs typeface="SimSun"/>
            </a:endParaRPr>
          </a:p>
          <a:p>
            <a:pPr>
              <a:lnSpc>
                <a:spcPct val="100000"/>
              </a:lnSpc>
              <a:spcBef>
                <a:spcPts val="935"/>
              </a:spcBef>
            </a:pPr>
            <a:endParaRPr sz="2600">
              <a:latin typeface="SimSun"/>
              <a:cs typeface="SimSun"/>
            </a:endParaRPr>
          </a:p>
          <a:p>
            <a:pPr marL="12700">
              <a:lnSpc>
                <a:spcPct val="100000"/>
              </a:lnSpc>
            </a:pPr>
            <a:r>
              <a:rPr dirty="0" sz="3300" spc="380">
                <a:solidFill>
                  <a:srgbClr val="2346E9"/>
                </a:solidFill>
                <a:latin typeface="Times New Roman"/>
                <a:ea typeface="Times New Roman"/>
                <a:cs typeface="Times New Roman"/>
                <a:sym typeface="Times New Roman"/>
              </a:rPr>
              <a:t>Features</a:t>
            </a:r>
            <a:r>
              <a:rPr dirty="0" sz="3250" spc="-50">
                <a:solidFill>
                  <a:srgbClr val="2346E9"/>
                </a:solidFill>
                <a:latin typeface="SimSun"/>
                <a:cs typeface="SimSun"/>
              </a:rPr>
              <a:t/>
            </a:r>
            <a:endParaRPr sz="3250">
              <a:latin typeface="SimSun"/>
              <a:cs typeface="SimSun"/>
            </a:endParaRPr>
          </a:p>
          <a:p>
            <a:pPr>
              <a:lnSpc>
                <a:spcPct val="100000"/>
              </a:lnSpc>
              <a:spcBef>
                <a:spcPts val="585"/>
              </a:spcBef>
            </a:pPr>
            <a:endParaRPr sz="3050">
              <a:latin typeface="SimSun"/>
              <a:cs typeface="SimSun"/>
            </a:endParaRPr>
          </a:p>
          <a:p>
            <a:pPr marL="93980" marR="3638550">
              <a:lnSpc>
                <a:spcPct val="100000"/>
              </a:lnSpc>
            </a:pPr>
            <a:r>
              <a:rPr dirty="0" sz="2800" spc="355">
                <a:latin typeface="Times New Roman"/>
                <a:ea typeface="Times New Roman"/>
                <a:cs typeface="Times New Roman"/>
                <a:sym typeface="Times New Roman"/>
              </a:rPr>
              <a:t>It is waterproof, lightweight, and has an aesthetically pleasing structural design, making installation simple and convenient. It comes with built-in fixing brackets and anti-slip washers;</a:t>
            </a:r>
            <a:r>
              <a:rPr dirty="0" sz="900" spc="844">
                <a:latin typeface="SimSun"/>
                <a:cs typeface="SimSun"/>
              </a:rPr>
              <a:t/>
            </a:r>
            <a:r>
              <a:rPr dirty="0" sz="2800" spc="355">
                <a:latin typeface="SimSun"/>
                <a:cs typeface="SimSun"/>
              </a:rPr>
              <a:t/>
            </a:r>
            <a:r>
              <a:rPr dirty="0" sz="2850" spc="295">
                <a:latin typeface="SimSun"/>
                <a:cs typeface="SimSun"/>
              </a:rPr>
              <a:t/>
            </a:r>
            <a:r>
              <a:rPr dirty="0" sz="2800" spc="190">
                <a:latin typeface="SimSun"/>
                <a:cs typeface="SimSun"/>
              </a:rPr>
              <a:t/>
            </a:r>
            <a:r>
              <a:rPr dirty="0" sz="2800" spc="325">
                <a:latin typeface="SimSun"/>
                <a:cs typeface="SimSun"/>
              </a:rPr>
              <a:t/>
            </a:r>
            <a:r>
              <a:rPr dirty="0" sz="2850" spc="295">
                <a:latin typeface="SimSun"/>
                <a:cs typeface="SimSun"/>
              </a:rPr>
              <a:t/>
            </a:r>
            <a:r>
              <a:rPr dirty="0" sz="2800" spc="170">
                <a:latin typeface="SimSun"/>
                <a:cs typeface="SimSun"/>
              </a:rPr>
              <a:t/>
            </a:r>
            <a:r>
              <a:rPr dirty="0" sz="3100" spc="-50">
                <a:latin typeface="Arial"/>
                <a:cs typeface="Arial"/>
              </a:rPr>
              <a:t/>
            </a:r>
            <a:endParaRPr sz="3100">
              <a:latin typeface="Arial"/>
              <a:cs typeface="Arial"/>
            </a:endParaRPr>
          </a:p>
          <a:p>
            <a:pPr marL="93980">
              <a:lnSpc>
                <a:spcPts val="3635"/>
              </a:lnSpc>
            </a:pPr>
            <a:r>
              <a:rPr dirty="0" sz="2800" spc="355">
                <a:latin typeface="Times New Roman"/>
                <a:ea typeface="Times New Roman"/>
                <a:cs typeface="Times New Roman"/>
                <a:sym typeface="Times New Roman"/>
              </a:rPr>
              <a:t>Easy to install, securely fixed, and convenient to disassemble;</a:t>
            </a:r>
            <a:r>
              <a:rPr dirty="0" sz="900" spc="900">
                <a:latin typeface="SimSun"/>
                <a:cs typeface="SimSun"/>
              </a:rPr>
              <a:t/>
            </a:r>
            <a:r>
              <a:rPr dirty="0" sz="2800" spc="355">
                <a:latin typeface="SimSun"/>
                <a:cs typeface="SimSun"/>
              </a:rPr>
              <a:t/>
            </a:r>
            <a:r>
              <a:rPr dirty="0" sz="900" spc="905">
                <a:latin typeface="SimSun"/>
                <a:cs typeface="SimSun"/>
              </a:rPr>
              <a:t/>
            </a:r>
            <a:r>
              <a:rPr dirty="0" sz="2800" spc="355">
                <a:latin typeface="SimSun"/>
                <a:cs typeface="SimSun"/>
              </a:rPr>
              <a:t/>
            </a:r>
            <a:r>
              <a:rPr dirty="0" sz="3100" spc="-50">
                <a:latin typeface="Arial"/>
                <a:cs typeface="Arial"/>
              </a:rPr>
              <a:t/>
            </a:r>
            <a:endParaRPr sz="3100">
              <a:latin typeface="Arial"/>
              <a:cs typeface="Arial"/>
            </a:endParaRPr>
          </a:p>
          <a:p>
            <a:pPr marL="93980">
              <a:lnSpc>
                <a:spcPts val="3665"/>
              </a:lnSpc>
            </a:pPr>
            <a:r>
              <a:rPr dirty="0" sz="2800" spc="-235">
                <a:latin typeface="Times New Roman"/>
                <a:ea typeface="Times New Roman"/>
                <a:cs typeface="Times New Roman"/>
                <a:sym typeface="Times New Roman"/>
              </a:rPr>
              <a:t>Powered by DC 5V, it is compatible with various positioning hosts and vehicles;</a:t>
            </a:r>
            <a:r>
              <a:rPr dirty="0" sz="3100" spc="-40">
                <a:latin typeface="Arial"/>
                <a:cs typeface="Arial"/>
              </a:rPr>
              <a:t/>
            </a:r>
            <a:r>
              <a:rPr dirty="0" sz="3100" spc="-325">
                <a:latin typeface="Arial"/>
                <a:cs typeface="Arial"/>
              </a:rPr>
              <a:t> </a:t>
            </a:r>
            <a:r>
              <a:rPr dirty="0" sz="3100" spc="-270">
                <a:latin typeface="Arial"/>
                <a:cs typeface="Arial"/>
              </a:rPr>
              <a:t/>
            </a:r>
            <a:r>
              <a:rPr dirty="0" sz="3100" spc="-320">
                <a:latin typeface="Arial"/>
                <a:cs typeface="Arial"/>
              </a:rPr>
              <a:t> </a:t>
            </a:r>
            <a:r>
              <a:rPr dirty="0" sz="2800" spc="220">
                <a:latin typeface="SimSun"/>
                <a:cs typeface="SimSun"/>
              </a:rPr>
              <a:t/>
            </a:r>
            <a:r>
              <a:rPr dirty="0" sz="3100" spc="-50">
                <a:latin typeface="Arial"/>
                <a:cs typeface="Arial"/>
              </a:rPr>
              <a:t/>
            </a:r>
            <a:endParaRPr sz="3100">
              <a:latin typeface="Arial"/>
              <a:cs typeface="Arial"/>
            </a:endParaRPr>
          </a:p>
          <a:p>
            <a:pPr marL="93980" marR="2924175">
              <a:lnSpc>
                <a:spcPts val="3670"/>
              </a:lnSpc>
              <a:spcBef>
                <a:spcPts val="140"/>
              </a:spcBef>
            </a:pPr>
            <a:r>
              <a:rPr dirty="0" sz="3100" spc="-385">
                <a:latin typeface="Times New Roman"/>
                <a:ea typeface="Times New Roman"/>
                <a:cs typeface="Times New Roman"/>
                <a:sym typeface="Times New Roman"/>
              </a:rPr>
              <a:t>RS232 / RS485 / digital interface, universal output protocol; super strong signal strength, built-in anti-interference structure and circuit to adapt to fuel tanks and cans of different thicknesses and materials;</a:t>
            </a:r>
            <a:r>
              <a:rPr dirty="0" sz="3100" spc="-330">
                <a:latin typeface="Arial"/>
                <a:cs typeface="Arial"/>
              </a:rPr>
              <a:t> </a:t>
            </a:r>
            <a:r>
              <a:rPr dirty="0" sz="3100" spc="-29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145">
                <a:latin typeface="Arial"/>
                <a:cs typeface="Arial"/>
              </a:rPr>
              <a:t/>
            </a:r>
            <a:r>
              <a:rPr dirty="0" sz="3100" spc="-385">
                <a:latin typeface="Arial"/>
                <a:cs typeface="Arial"/>
              </a:rPr>
              <a:t/>
            </a:r>
            <a:r>
              <a:rPr dirty="0" sz="3100" spc="-330">
                <a:latin typeface="Arial"/>
                <a:cs typeface="Arial"/>
              </a:rPr>
              <a:t> </a:t>
            </a:r>
            <a:r>
              <a:rPr dirty="0" sz="3100" spc="-29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a:latin typeface="Arial"/>
                <a:cs typeface="Arial"/>
              </a:rPr>
              <a:t/>
            </a:r>
            <a:r>
              <a:rPr dirty="0" sz="3100" spc="-325">
                <a:latin typeface="Arial"/>
                <a:cs typeface="Arial"/>
              </a:rPr>
              <a:t> </a:t>
            </a:r>
            <a:r>
              <a:rPr dirty="0" sz="3100" spc="-40">
                <a:latin typeface="Arial"/>
                <a:cs typeface="Arial"/>
              </a:rPr>
              <a:t/>
            </a:r>
            <a:r>
              <a:rPr dirty="0" sz="3100" spc="-145">
                <a:latin typeface="Arial"/>
                <a:cs typeface="Arial"/>
              </a:rPr>
              <a:t/>
            </a:r>
            <a:r>
              <a:rPr dirty="0" sz="2800" spc="195">
                <a:latin typeface="SimSun"/>
                <a:cs typeface="SimSun"/>
              </a:rPr>
              <a:t/>
            </a:r>
            <a:r>
              <a:rPr dirty="0" sz="3100" spc="-50">
                <a:latin typeface="Arial"/>
                <a:cs typeface="Arial"/>
              </a:rPr>
              <a:t/>
            </a:r>
            <a:r>
              <a:rPr dirty="0" sz="3100" spc="-50">
                <a:latin typeface="Arial"/>
                <a:cs typeface="Arial"/>
              </a:rPr>
              <a:t> </a:t>
            </a:r>
            <a:r>
              <a:rPr dirty="0" sz="2800" spc="484">
                <a:latin typeface="SimSun"/>
                <a:cs typeface="SimSun"/>
              </a:rPr>
              <a:t/>
            </a:r>
            <a:r>
              <a:rPr dirty="0" sz="2850" spc="425">
                <a:latin typeface="SimSun"/>
                <a:cs typeface="SimSun"/>
              </a:rPr>
              <a:t/>
            </a:r>
            <a:r>
              <a:rPr dirty="0" sz="2800" spc="484">
                <a:latin typeface="SimSun"/>
                <a:cs typeface="SimSun"/>
              </a:rPr>
              <a:t/>
            </a:r>
            <a:r>
              <a:rPr dirty="0" sz="2850" spc="425">
                <a:latin typeface="SimSun"/>
                <a:cs typeface="SimSun"/>
              </a:rPr>
              <a:t/>
            </a:r>
            <a:r>
              <a:rPr dirty="0" sz="2800" spc="-145">
                <a:latin typeface="SimSun"/>
                <a:cs typeface="SimSun"/>
              </a:rPr>
              <a:t/>
            </a:r>
            <a:r>
              <a:rPr dirty="0" sz="2850" spc="425">
                <a:latin typeface="SimSun"/>
                <a:cs typeface="SimSun"/>
              </a:rPr>
              <a:t/>
            </a:r>
            <a:r>
              <a:rPr dirty="0" sz="2800" spc="484">
                <a:latin typeface="SimSun"/>
                <a:cs typeface="SimSun"/>
              </a:rPr>
              <a:t/>
            </a:r>
            <a:r>
              <a:rPr dirty="0" sz="2850" spc="425">
                <a:latin typeface="SimSun"/>
                <a:cs typeface="SimSun"/>
              </a:rPr>
              <a:t/>
            </a:r>
            <a:r>
              <a:rPr dirty="0" sz="2800" spc="395">
                <a:latin typeface="SimSun"/>
                <a:cs typeface="SimSun"/>
              </a:rPr>
              <a:t/>
            </a:r>
            <a:r>
              <a:rPr dirty="0" sz="2800" spc="355">
                <a:latin typeface="SimSun"/>
                <a:cs typeface="SimSun"/>
              </a:rPr>
              <a:t/>
            </a:r>
            <a:r>
              <a:rPr dirty="0" sz="2850" spc="295">
                <a:latin typeface="SimSun"/>
                <a:cs typeface="SimSun"/>
              </a:rPr>
              <a:t/>
            </a:r>
            <a:r>
              <a:rPr dirty="0" sz="2800" spc="355">
                <a:latin typeface="SimSun"/>
                <a:cs typeface="SimSun"/>
              </a:rPr>
              <a:t/>
            </a:r>
            <a:r>
              <a:rPr dirty="0" sz="3100" spc="-50">
                <a:latin typeface="Arial"/>
                <a:cs typeface="Arial"/>
              </a:rPr>
              <a:t/>
            </a:r>
            <a:endParaRPr sz="3100">
              <a:latin typeface="Arial"/>
              <a:cs typeface="Arial"/>
            </a:endParaRPr>
          </a:p>
          <a:p>
            <a:pPr marL="93980">
              <a:lnSpc>
                <a:spcPts val="3520"/>
              </a:lnSpc>
            </a:pPr>
            <a:r>
              <a:rPr dirty="0" sz="2800" spc="350">
                <a:latin typeface="Times New Roman"/>
                <a:ea typeface="Times New Roman"/>
                <a:cs typeface="Times New Roman"/>
                <a:sym typeface="Times New Roman"/>
              </a:rPr>
              <a:t>Intelligent algorithm filtering, high stability output;</a:t>
            </a:r>
            <a:r>
              <a:rPr dirty="0" sz="900" spc="910">
                <a:latin typeface="SimSun"/>
                <a:cs typeface="SimSun"/>
              </a:rPr>
              <a:t/>
            </a:r>
            <a:r>
              <a:rPr dirty="0" sz="2800" spc="355">
                <a:latin typeface="SimSun"/>
                <a:cs typeface="SimSun"/>
              </a:rPr>
              <a:t/>
            </a:r>
            <a:r>
              <a:rPr dirty="0" sz="3100" spc="-50">
                <a:latin typeface="Arial"/>
                <a:cs typeface="Arial"/>
              </a:rPr>
              <a:t/>
            </a:r>
            <a:endParaRPr sz="3100">
              <a:latin typeface="Arial"/>
              <a:cs typeface="Arial"/>
            </a:endParaRPr>
          </a:p>
          <a:p>
            <a:pPr marL="93980">
              <a:lnSpc>
                <a:spcPts val="3665"/>
              </a:lnSpc>
            </a:pPr>
            <a:r>
              <a:rPr dirty="0" sz="2800" spc="350">
                <a:latin typeface="Times New Roman"/>
                <a:ea typeface="Times New Roman"/>
                <a:cs typeface="Times New Roman"/>
                <a:sym typeface="Times New Roman"/>
              </a:rPr>
              <a:t>Built-in high-precision calculation and filtering algorithm formula;</a:t>
            </a:r>
            <a:r>
              <a:rPr dirty="0" sz="2850" spc="295">
                <a:latin typeface="SimSun"/>
                <a:cs typeface="SimSun"/>
              </a:rPr>
              <a:t/>
            </a:r>
            <a:r>
              <a:rPr dirty="0" sz="3100" spc="-50">
                <a:latin typeface="Arial"/>
                <a:cs typeface="Arial"/>
              </a:rPr>
              <a:t/>
            </a:r>
            <a:endParaRPr sz="3100">
              <a:latin typeface="Arial"/>
              <a:cs typeface="Arial"/>
            </a:endParaRPr>
          </a:p>
          <a:p>
            <a:pPr marL="93980">
              <a:lnSpc>
                <a:spcPts val="3665"/>
              </a:lnSpc>
            </a:pPr>
            <a:r>
              <a:rPr dirty="0" sz="3100" spc="-40">
                <a:latin typeface="Times New Roman"/>
                <a:ea typeface="Times New Roman"/>
                <a:cs typeface="Times New Roman"/>
                <a:sym typeface="Times New Roman"/>
              </a:rPr>
              <a:t>1mm-level measurement accuracy, with configurable stable filtering output;</a:t>
            </a:r>
            <a:r>
              <a:rPr dirty="0" sz="3100" spc="-315">
                <a:latin typeface="Arial"/>
                <a:cs typeface="Arial"/>
              </a:rPr>
              <a:t> </a:t>
            </a:r>
            <a:r>
              <a:rPr dirty="0" sz="2800" spc="355">
                <a:latin typeface="SimSun"/>
                <a:cs typeface="SimSun"/>
              </a:rPr>
              <a:t/>
            </a:r>
            <a:r>
              <a:rPr dirty="0" sz="2850" spc="295">
                <a:latin typeface="SimSun"/>
                <a:cs typeface="SimSun"/>
              </a:rPr>
              <a:t/>
            </a:r>
            <a:r>
              <a:rPr dirty="0" sz="2800" spc="185">
                <a:latin typeface="SimSun"/>
                <a:cs typeface="SimSun"/>
              </a:rPr>
              <a:t/>
            </a:r>
            <a:r>
              <a:rPr dirty="0" sz="3100" spc="-50">
                <a:latin typeface="Arial"/>
                <a:cs typeface="Arial"/>
              </a:rPr>
              <a:t/>
            </a:r>
            <a:endParaRPr sz="3100">
              <a:latin typeface="Arial"/>
              <a:cs typeface="Arial"/>
            </a:endParaRPr>
          </a:p>
          <a:p>
            <a:pPr marL="93980" marR="2926080">
              <a:lnSpc>
                <a:spcPts val="3670"/>
              </a:lnSpc>
              <a:spcBef>
                <a:spcPts val="135"/>
              </a:spcBef>
            </a:pPr>
            <a:r>
              <a:rPr dirty="0" sz="2850" spc="355">
                <a:latin typeface="Times New Roman"/>
                <a:ea typeface="Times New Roman"/>
                <a:cs typeface="Times New Roman"/>
                <a:sym typeface="Times New Roman"/>
              </a:rPr>
              <a:t>Market conventional output protocol; supports 99% of host devices in the market;</a:t>
            </a:r>
            <a:r>
              <a:rPr dirty="0" sz="2800" spc="415">
                <a:latin typeface="SimSun"/>
                <a:cs typeface="SimSun"/>
              </a:rPr>
              <a:t/>
            </a:r>
            <a:r>
              <a:rPr dirty="0" sz="2850" spc="355">
                <a:latin typeface="SimSun"/>
                <a:cs typeface="SimSun"/>
              </a:rPr>
              <a:t/>
            </a:r>
            <a:r>
              <a:rPr dirty="0" sz="2800" spc="415">
                <a:latin typeface="SimSun"/>
                <a:cs typeface="SimSun"/>
              </a:rPr>
              <a:t/>
            </a:r>
            <a:r>
              <a:rPr dirty="0" sz="3100" spc="-210">
                <a:latin typeface="Arial"/>
                <a:cs typeface="Arial"/>
              </a:rPr>
              <a:t/>
            </a:r>
            <a:r>
              <a:rPr dirty="0" sz="2800" spc="415">
                <a:latin typeface="SimSun"/>
                <a:cs typeface="SimSun"/>
              </a:rPr>
              <a:t/>
            </a:r>
            <a:r>
              <a:rPr dirty="0" sz="2850" spc="355">
                <a:latin typeface="SimSun"/>
                <a:cs typeface="SimSun"/>
              </a:rPr>
              <a:t/>
            </a:r>
            <a:r>
              <a:rPr dirty="0" sz="2800" spc="350">
                <a:latin typeface="SimSun"/>
                <a:cs typeface="SimSun"/>
              </a:rPr>
              <a:t/>
            </a:r>
            <a:r>
              <a:rPr dirty="0" sz="2800" spc="355">
                <a:latin typeface="SimSun"/>
                <a:cs typeface="SimSun"/>
              </a:rPr>
              <a:t/>
            </a:r>
            <a:r>
              <a:rPr dirty="0" sz="3100" spc="-50">
                <a:latin typeface="Arial"/>
                <a:cs typeface="Arial"/>
              </a:rPr>
              <a:t/>
            </a:r>
            <a:endParaRPr sz="3100">
              <a:latin typeface="Arial"/>
              <a:cs typeface="Arial"/>
            </a:endParaRPr>
          </a:p>
          <a:p>
            <a:pPr marL="93980">
              <a:lnSpc>
                <a:spcPts val="3550"/>
              </a:lnSpc>
            </a:pPr>
            <a:r>
              <a:rPr dirty="0" sz="2800" spc="254">
                <a:latin typeface="Times New Roman"/>
                <a:ea typeface="Times New Roman"/>
                <a:cs typeface="Times New Roman"/>
                <a:sym typeface="Times New Roman"/>
              </a:rPr>
              <a:t>Remote calibration and detection can be performed based on the different media of the measured liquid;</a:t>
            </a:r>
            <a:r>
              <a:rPr dirty="0" sz="3100" spc="-50">
                <a:latin typeface="Arial"/>
                <a:cs typeface="Arial"/>
              </a:rPr>
              <a:t/>
            </a:r>
            <a:endParaRPr sz="3100">
              <a:latin typeface="Arial"/>
              <a:cs typeface="Arial"/>
            </a:endParaRPr>
          </a:p>
          <a:p>
            <a:pPr>
              <a:lnSpc>
                <a:spcPct val="100000"/>
              </a:lnSpc>
            </a:pPr>
            <a:endParaRPr sz="2600">
              <a:latin typeface="Arial"/>
              <a:cs typeface="Arial"/>
            </a:endParaRPr>
          </a:p>
          <a:p>
            <a:pPr>
              <a:lnSpc>
                <a:spcPct val="100000"/>
              </a:lnSpc>
              <a:spcBef>
                <a:spcPts val="1875"/>
              </a:spcBef>
            </a:pPr>
            <a:endParaRPr sz="2600">
              <a:latin typeface="Arial"/>
              <a:cs typeface="Arial"/>
            </a:endParaRPr>
          </a:p>
          <a:p>
            <a:pPr marL="12700">
              <a:lnSpc>
                <a:spcPct val="100000"/>
              </a:lnSpc>
            </a:pPr>
            <a:r>
              <a:rPr dirty="0" sz="3300" spc="380">
                <a:solidFill>
                  <a:srgbClr val="2346E9"/>
                </a:solidFill>
                <a:latin typeface="Times New Roman"/>
                <a:ea typeface="Times New Roman"/>
                <a:cs typeface="Times New Roman"/>
                <a:sym typeface="Times New Roman"/>
              </a:rPr>
              <a:t>Scope of Application</a:t>
            </a:r>
            <a:r>
              <a:rPr dirty="0" sz="3250" spc="420">
                <a:solidFill>
                  <a:srgbClr val="2346E9"/>
                </a:solidFill>
                <a:latin typeface="SimSun"/>
                <a:cs typeface="SimSun"/>
              </a:rPr>
              <a:t/>
            </a:r>
            <a:r>
              <a:rPr dirty="0" sz="3300" spc="-50">
                <a:solidFill>
                  <a:srgbClr val="2346E9"/>
                </a:solidFill>
                <a:latin typeface="SimSun"/>
                <a:cs typeface="SimSun"/>
              </a:rPr>
              <a:t/>
            </a:r>
            <a:endParaRPr sz="3300">
              <a:latin typeface="SimSun"/>
              <a:cs typeface="SimSun"/>
            </a:endParaRPr>
          </a:p>
          <a:p>
            <a:pPr>
              <a:lnSpc>
                <a:spcPct val="100000"/>
              </a:lnSpc>
              <a:spcBef>
                <a:spcPts val="509"/>
              </a:spcBef>
            </a:pPr>
            <a:endParaRPr sz="3050">
              <a:latin typeface="SimSun"/>
              <a:cs typeface="SimSun"/>
            </a:endParaRPr>
          </a:p>
          <a:p>
            <a:pPr algn="just" marL="93980" marR="8485505">
              <a:lnSpc>
                <a:spcPct val="136100"/>
              </a:lnSpc>
            </a:pPr>
            <a:r>
              <a:rPr dirty="0" sz="2850" spc="-195">
                <a:latin typeface="Times New Roman"/>
                <a:ea typeface="Times New Roman"/>
                <a:cs typeface="Times New Roman"/>
                <a:sym typeface="Times New Roman"/>
              </a:rPr>
              <a:t>Remote fuel consumption monitoring for trucks, oil consumption detection for construction machinery, and tank level detection</a:t>
            </a:r>
            <a:r>
              <a:rPr dirty="0" sz="2850" spc="-210">
                <a:latin typeface="SimSun"/>
                <a:cs typeface="SimSun"/>
              </a:rPr>
              <a:t/>
            </a:r>
            <a:r>
              <a:rPr dirty="0" sz="2800" spc="-145">
                <a:latin typeface="SimSun"/>
                <a:cs typeface="SimSun"/>
              </a:rPr>
              <a:t/>
            </a:r>
            <a:r>
              <a:rPr dirty="0" sz="2850" spc="-210">
                <a:latin typeface="SimSun"/>
                <a:cs typeface="SimSun"/>
              </a:rPr>
              <a:t/>
            </a:r>
            <a:r>
              <a:rPr dirty="0" sz="2800" spc="-145">
                <a:latin typeface="SimSun"/>
                <a:cs typeface="SimSun"/>
              </a:rPr>
              <a:t/>
            </a:r>
            <a:r>
              <a:rPr dirty="0" sz="2850" spc="-160">
                <a:latin typeface="SimSun"/>
                <a:cs typeface="SimSun"/>
              </a:rPr>
              <a:t/>
            </a:r>
            <a:r>
              <a:rPr dirty="0" sz="2850" spc="-210">
                <a:latin typeface="SimSun"/>
                <a:cs typeface="SimSun"/>
              </a:rPr>
              <a:t/>
            </a:r>
            <a:r>
              <a:rPr dirty="0" sz="2800" spc="-145">
                <a:latin typeface="SimSun"/>
                <a:cs typeface="SimSun"/>
              </a:rPr>
              <a:t/>
            </a:r>
            <a:r>
              <a:rPr dirty="0" sz="2850" spc="-50">
                <a:latin typeface="SimSun"/>
                <a:cs typeface="SimSun"/>
              </a:rPr>
              <a:t/>
            </a:r>
            <a:endParaRPr sz="2850">
              <a:latin typeface="SimSun"/>
              <a:cs typeface="SimSun"/>
            </a:endParaRPr>
          </a:p>
          <a:p>
            <a:pPr marL="93980" marR="8485505">
              <a:lnSpc>
                <a:spcPct val="136100"/>
              </a:lnSpc>
            </a:pPr>
            <a:r>
              <a:rPr dirty="0" sz="2850" spc="-210">
                <a:latin typeface="Times New Roman"/>
                <a:ea typeface="Times New Roman"/>
                <a:cs typeface="Times New Roman"/>
                <a:sym typeface="Times New Roman"/>
              </a:rPr>
              <a:t>Oil tank inspection machinery for passenger and dangerous goods vehicles, as well as oil quantity monitoring</a:t>
            </a:r>
            <a:r>
              <a:rPr dirty="0" sz="2800" spc="-145">
                <a:latin typeface="SimSun"/>
                <a:cs typeface="SimSun"/>
              </a:rPr>
              <a:t/>
            </a:r>
            <a:r>
              <a:rPr dirty="0" sz="2850" spc="-95">
                <a:latin typeface="SimSun"/>
                <a:cs typeface="SimSun"/>
              </a:rPr>
              <a:t/>
            </a:r>
            <a:r>
              <a:rPr dirty="0" sz="2850" spc="-210">
                <a:latin typeface="SimSun"/>
                <a:cs typeface="SimSun"/>
              </a:rPr>
              <a:t/>
            </a:r>
            <a:r>
              <a:rPr dirty="0" sz="2800" spc="-145">
                <a:latin typeface="SimSun"/>
                <a:cs typeface="SimSun"/>
              </a:rPr>
              <a:t/>
            </a:r>
            <a:r>
              <a:rPr dirty="0" sz="2850" spc="-210">
                <a:latin typeface="SimSun"/>
                <a:cs typeface="SimSun"/>
              </a:rPr>
              <a:t/>
            </a:r>
            <a:r>
              <a:rPr dirty="0" sz="2800" spc="-145">
                <a:latin typeface="SimSun"/>
                <a:cs typeface="SimSun"/>
              </a:rPr>
              <a:t/>
            </a:r>
            <a:r>
              <a:rPr dirty="0" sz="2850" spc="-160">
                <a:latin typeface="SimSun"/>
                <a:cs typeface="SimSun"/>
              </a:rPr>
              <a:t/>
            </a:r>
            <a:endParaRPr sz="2850">
              <a:latin typeface="SimSun"/>
              <a:cs typeface="SimSu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
          <p:cNvGrpSpPr/>
          <p:nvPr/>
        </p:nvGrpSpPr>
        <p:grpSpPr>
          <a:xfrm>
            <a:off x="6375847" y="1840111"/>
            <a:ext cx="5860415" cy="1619885"/>
            <a:chOff x="6375847" y="1840111"/>
            <a:chExt cx="5860415" cy="1619885"/>
          </a:xfrm>
        </p:grpSpPr>
        <p:sp>
          <p:nvSpPr>
            <p:cNvPr id="3" name="object 3" descr=""/>
            <p:cNvSpPr/>
            <p:nvPr/>
          </p:nvSpPr>
          <p:spPr>
            <a:xfrm>
              <a:off x="6375847" y="2073411"/>
              <a:ext cx="5860415" cy="1386840"/>
            </a:xfrm>
            <a:custGeom>
              <a:avLst/>
              <a:gdLst/>
              <a:ahLst/>
              <a:cxnLst/>
              <a:rect l="l" t="t" r="r" b="b"/>
              <a:pathLst>
                <a:path w="5860415" h="1386839">
                  <a:moveTo>
                    <a:pt x="5860257" y="1386388"/>
                  </a:moveTo>
                  <a:lnTo>
                    <a:pt x="0" y="1386388"/>
                  </a:lnTo>
                  <a:lnTo>
                    <a:pt x="0" y="0"/>
                  </a:lnTo>
                  <a:lnTo>
                    <a:pt x="5860257" y="0"/>
                  </a:lnTo>
                  <a:lnTo>
                    <a:pt x="5860257" y="1386388"/>
                  </a:lnTo>
                  <a:close/>
                </a:path>
              </a:pathLst>
            </a:custGeom>
            <a:solidFill>
              <a:srgbClr val="FFFFFF"/>
            </a:solidFill>
          </p:spPr>
          <p:txBody>
            <a:bodyPr wrap="square" lIns="0" tIns="0" rIns="0" bIns="0" rtlCol="0"/>
            <a:lstStyle/>
            <a:p/>
          </p:txBody>
        </p:sp>
        <p:sp>
          <p:nvSpPr>
            <p:cNvPr id="4" name="object 4" descr=""/>
            <p:cNvSpPr/>
            <p:nvPr/>
          </p:nvSpPr>
          <p:spPr>
            <a:xfrm>
              <a:off x="11081706" y="1840111"/>
              <a:ext cx="655955" cy="233679"/>
            </a:xfrm>
            <a:custGeom>
              <a:avLst/>
              <a:gdLst/>
              <a:ahLst/>
              <a:cxnLst/>
              <a:rect l="l" t="t" r="r" b="b"/>
              <a:pathLst>
                <a:path w="655954" h="233680">
                  <a:moveTo>
                    <a:pt x="539259" y="233304"/>
                  </a:moveTo>
                  <a:lnTo>
                    <a:pt x="116652" y="233304"/>
                  </a:lnTo>
                  <a:lnTo>
                    <a:pt x="93788" y="231042"/>
                  </a:lnTo>
                  <a:lnTo>
                    <a:pt x="51933" y="213705"/>
                  </a:lnTo>
                  <a:lnTo>
                    <a:pt x="19598" y="181370"/>
                  </a:lnTo>
                  <a:lnTo>
                    <a:pt x="2262" y="139516"/>
                  </a:lnTo>
                  <a:lnTo>
                    <a:pt x="0" y="116652"/>
                  </a:lnTo>
                  <a:lnTo>
                    <a:pt x="2262" y="93788"/>
                  </a:lnTo>
                  <a:lnTo>
                    <a:pt x="19598" y="51933"/>
                  </a:lnTo>
                  <a:lnTo>
                    <a:pt x="51933" y="19598"/>
                  </a:lnTo>
                  <a:lnTo>
                    <a:pt x="93788" y="2262"/>
                  </a:lnTo>
                  <a:lnTo>
                    <a:pt x="116652" y="0"/>
                  </a:lnTo>
                  <a:lnTo>
                    <a:pt x="539259" y="0"/>
                  </a:lnTo>
                  <a:lnTo>
                    <a:pt x="583900" y="8879"/>
                  </a:lnTo>
                  <a:lnTo>
                    <a:pt x="621745" y="34166"/>
                  </a:lnTo>
                  <a:lnTo>
                    <a:pt x="647032" y="72011"/>
                  </a:lnTo>
                  <a:lnTo>
                    <a:pt x="655911" y="116652"/>
                  </a:lnTo>
                  <a:lnTo>
                    <a:pt x="653649" y="139516"/>
                  </a:lnTo>
                  <a:lnTo>
                    <a:pt x="636313" y="181370"/>
                  </a:lnTo>
                  <a:lnTo>
                    <a:pt x="603978" y="213705"/>
                  </a:lnTo>
                  <a:lnTo>
                    <a:pt x="562123" y="231042"/>
                  </a:lnTo>
                  <a:lnTo>
                    <a:pt x="539259" y="233304"/>
                  </a:lnTo>
                  <a:close/>
                </a:path>
              </a:pathLst>
            </a:custGeom>
            <a:solidFill>
              <a:srgbClr val="000000"/>
            </a:solidFill>
          </p:spPr>
          <p:txBody>
            <a:bodyPr wrap="square" lIns="0" tIns="0" rIns="0" bIns="0" rtlCol="0"/>
            <a:lstStyle/>
            <a:p/>
          </p:txBody>
        </p:sp>
      </p:grpSp>
      <p:pic>
        <p:nvPicPr>
          <p:cNvPr id="5" name="object 5" descr=""/>
          <p:cNvPicPr/>
          <p:nvPr/>
        </p:nvPicPr>
        <p:blipFill>
          <a:blip r:embed="rId2" cstate="print"/>
          <a:stretch>
            <a:fillRect/>
          </a:stretch>
        </p:blipFill>
        <p:spPr>
          <a:xfrm>
            <a:off x="1020071" y="5688933"/>
            <a:ext cx="3094993" cy="459169"/>
          </a:xfrm>
          <a:prstGeom prst="rect">
            <a:avLst/>
          </a:prstGeom>
        </p:spPr>
      </p:pic>
      <p:sp>
        <p:nvSpPr>
          <p:cNvPr id="6" name="object 6" descr=""/>
          <p:cNvSpPr txBox="1"/>
          <p:nvPr/>
        </p:nvSpPr>
        <p:spPr>
          <a:xfrm>
            <a:off x="4196296" y="7135672"/>
            <a:ext cx="1337310" cy="1537335"/>
          </a:xfrm>
          <a:prstGeom prst="rect">
            <a:avLst/>
          </a:prstGeom>
        </p:spPr>
        <p:txBody>
          <a:bodyPr wrap="square" lIns="0" tIns="0" rIns="0" bIns="0" rtlCol="0" vert="horz">
            <a:spAutoFit/>
          </a:bodyPr>
          <a:lstStyle/>
          <a:p>
            <a:pPr>
              <a:lnSpc>
                <a:spcPts val="2905"/>
              </a:lnSpc>
            </a:pPr>
            <a:r>
              <a:rPr dirty="0" sz="2950" spc="-345">
                <a:latin typeface="Times New Roman"/>
                <a:ea typeface="Times New Roman"/>
                <a:cs typeface="Times New Roman"/>
                <a:sym typeface="Times New Roman"/>
              </a:rPr>
              <a:t>Specification Description</a:t>
            </a:r>
            <a:endParaRPr sz="2950">
              <a:latin typeface="SimSun"/>
              <a:cs typeface="SimSun"/>
            </a:endParaRPr>
          </a:p>
          <a:p>
            <a:pPr>
              <a:lnSpc>
                <a:spcPct val="100000"/>
              </a:lnSpc>
              <a:spcBef>
                <a:spcPts val="2435"/>
              </a:spcBef>
            </a:pPr>
            <a:endParaRPr sz="2600">
              <a:latin typeface="SimSun"/>
              <a:cs typeface="SimSun"/>
            </a:endParaRPr>
          </a:p>
          <a:p>
            <a:pPr>
              <a:lnSpc>
                <a:spcPts val="3429"/>
              </a:lnSpc>
            </a:pPr>
            <a:r>
              <a:rPr dirty="0" sz="2950" spc="-20">
                <a:latin typeface="Times New Roman"/>
                <a:ea typeface="Times New Roman"/>
                <a:cs typeface="Times New Roman"/>
                <a:sym typeface="Times New Roman"/>
              </a:rPr>
              <a:t>DC5v</a:t>
            </a:r>
            <a:endParaRPr sz="2950">
              <a:latin typeface="Arial"/>
              <a:cs typeface="Arial"/>
            </a:endParaRPr>
          </a:p>
        </p:txBody>
      </p:sp>
      <p:sp>
        <p:nvSpPr>
          <p:cNvPr id="7" name="object 7" descr=""/>
          <p:cNvSpPr txBox="1"/>
          <p:nvPr/>
        </p:nvSpPr>
        <p:spPr>
          <a:xfrm>
            <a:off x="4196296" y="9499807"/>
            <a:ext cx="1248410" cy="355600"/>
          </a:xfrm>
          <a:prstGeom prst="rect">
            <a:avLst/>
          </a:prstGeom>
        </p:spPr>
        <p:txBody>
          <a:bodyPr wrap="square" lIns="0" tIns="0" rIns="0" bIns="0" rtlCol="0" vert="horz">
            <a:spAutoFit/>
          </a:bodyPr>
          <a:lstStyle/>
          <a:p>
            <a:pPr>
              <a:lnSpc>
                <a:spcPts val="2795"/>
              </a:lnSpc>
            </a:pPr>
            <a:r>
              <a:rPr dirty="0" sz="2950" spc="-10">
                <a:latin typeface="Times New Roman"/>
                <a:ea typeface="Times New Roman"/>
                <a:cs typeface="Times New Roman"/>
                <a:sym typeface="Times New Roman"/>
              </a:rPr>
              <a:t>≦10ma</a:t>
            </a:r>
            <a:r>
              <a:rPr dirty="0" sz="2950" spc="-10">
                <a:latin typeface="Arial"/>
                <a:cs typeface="Arial"/>
              </a:rPr>
              <a:t/>
            </a:r>
            <a:endParaRPr sz="2950">
              <a:latin typeface="Arial"/>
              <a:cs typeface="Arial"/>
            </a:endParaRPr>
          </a:p>
        </p:txBody>
      </p:sp>
      <p:sp>
        <p:nvSpPr>
          <p:cNvPr id="8" name="object 8" descr=""/>
          <p:cNvSpPr txBox="1"/>
          <p:nvPr/>
        </p:nvSpPr>
        <p:spPr>
          <a:xfrm>
            <a:off x="10466825" y="7135672"/>
            <a:ext cx="2151380" cy="5062855"/>
          </a:xfrm>
          <a:prstGeom prst="rect">
            <a:avLst/>
          </a:prstGeom>
        </p:spPr>
        <p:txBody>
          <a:bodyPr wrap="square" lIns="0" tIns="0" rIns="0" bIns="0" rtlCol="0" vert="horz">
            <a:spAutoFit/>
          </a:bodyPr>
          <a:lstStyle/>
          <a:p>
            <a:pPr>
              <a:lnSpc>
                <a:spcPts val="2905"/>
              </a:lnSpc>
            </a:pPr>
            <a:r>
              <a:rPr dirty="0" sz="2950" spc="-355">
                <a:latin typeface="Times New Roman"/>
                <a:ea typeface="Times New Roman"/>
                <a:cs typeface="Times New Roman"/>
                <a:sym typeface="Times New Roman"/>
              </a:rPr>
              <a:t>Remarks</a:t>
            </a:r>
            <a:endParaRPr sz="2950">
              <a:latin typeface="SimSun"/>
              <a:cs typeface="SimSun"/>
            </a:endParaRPr>
          </a:p>
          <a:p>
            <a:pPr>
              <a:lnSpc>
                <a:spcPct val="100000"/>
              </a:lnSpc>
              <a:spcBef>
                <a:spcPts val="2720"/>
              </a:spcBef>
            </a:pPr>
            <a:endParaRPr sz="2600">
              <a:latin typeface="SimSun"/>
              <a:cs typeface="SimSun"/>
            </a:endParaRPr>
          </a:p>
          <a:p>
            <a:pPr>
              <a:lnSpc>
                <a:spcPct val="100000"/>
              </a:lnSpc>
            </a:pPr>
            <a:r>
              <a:rPr dirty="0" sz="1900" spc="-135">
                <a:latin typeface="Times New Roman"/>
                <a:ea typeface="Times New Roman"/>
                <a:cs typeface="Times New Roman"/>
                <a:sym typeface="Times New Roman"/>
              </a:rPr>
              <a:t>Operating temperature: -30 to 75 degrees</a:t>
            </a:r>
            <a:r>
              <a:rPr dirty="0" sz="2100" spc="125">
                <a:latin typeface="Arial"/>
                <a:cs typeface="Arial"/>
              </a:rPr>
              <a:t/>
            </a:r>
            <a:r>
              <a:rPr dirty="0" sz="2100">
                <a:latin typeface="Arial"/>
                <a:cs typeface="Arial"/>
              </a:rPr>
              <a:t/>
            </a:r>
            <a:r>
              <a:rPr dirty="0" sz="2100" spc="80">
                <a:latin typeface="Arial"/>
                <a:cs typeface="Arial"/>
              </a:rPr>
              <a:t/>
            </a:r>
            <a:r>
              <a:rPr dirty="0" sz="2100" spc="-25">
                <a:latin typeface="Arial"/>
                <a:cs typeface="Arial"/>
              </a:rPr>
              <a:t/>
            </a:r>
            <a:r>
              <a:rPr dirty="0" sz="1900" spc="-50">
                <a:latin typeface="SimSun"/>
                <a:cs typeface="SimSun"/>
              </a:rPr>
              <a:t/>
            </a:r>
            <a:endParaRPr sz="1900">
              <a:latin typeface="SimSun"/>
              <a:cs typeface="SimSun"/>
            </a:endParaRPr>
          </a:p>
          <a:p>
            <a:pPr>
              <a:lnSpc>
                <a:spcPct val="100000"/>
              </a:lnSpc>
            </a:pPr>
            <a:endParaRPr sz="1750">
              <a:latin typeface="SimSun"/>
              <a:cs typeface="SimSun"/>
            </a:endParaRPr>
          </a:p>
          <a:p>
            <a:pPr>
              <a:lnSpc>
                <a:spcPct val="100000"/>
              </a:lnSpc>
            </a:pPr>
            <a:endParaRPr sz="1750">
              <a:latin typeface="SimSun"/>
              <a:cs typeface="SimSun"/>
            </a:endParaRPr>
          </a:p>
          <a:p>
            <a:pPr>
              <a:lnSpc>
                <a:spcPct val="100000"/>
              </a:lnSpc>
            </a:pPr>
            <a:endParaRPr sz="1750">
              <a:latin typeface="SimSun"/>
              <a:cs typeface="SimSun"/>
            </a:endParaRPr>
          </a:p>
          <a:p>
            <a:pPr>
              <a:lnSpc>
                <a:spcPct val="100000"/>
              </a:lnSpc>
            </a:pPr>
            <a:endParaRPr sz="1750">
              <a:latin typeface="SimSun"/>
              <a:cs typeface="SimSun"/>
            </a:endParaRPr>
          </a:p>
          <a:p>
            <a:pPr>
              <a:lnSpc>
                <a:spcPct val="100000"/>
              </a:lnSpc>
            </a:pPr>
            <a:endParaRPr sz="1750">
              <a:latin typeface="SimSun"/>
              <a:cs typeface="SimSun"/>
            </a:endParaRPr>
          </a:p>
          <a:p>
            <a:pPr>
              <a:lnSpc>
                <a:spcPct val="100000"/>
              </a:lnSpc>
            </a:pPr>
            <a:endParaRPr sz="1750">
              <a:latin typeface="SimSun"/>
              <a:cs typeface="SimSun"/>
            </a:endParaRPr>
          </a:p>
          <a:p>
            <a:pPr>
              <a:lnSpc>
                <a:spcPct val="100000"/>
              </a:lnSpc>
              <a:spcBef>
                <a:spcPts val="114"/>
              </a:spcBef>
            </a:pPr>
            <a:endParaRPr sz="1750">
              <a:latin typeface="SimSun"/>
              <a:cs typeface="SimSun"/>
            </a:endParaRPr>
          </a:p>
          <a:p>
            <a:pPr>
              <a:lnSpc>
                <a:spcPct val="100000"/>
              </a:lnSpc>
            </a:pPr>
            <a:r>
              <a:rPr dirty="0" sz="2950" spc="-330">
                <a:latin typeface="Times New Roman"/>
                <a:ea typeface="Times New Roman"/>
                <a:cs typeface="Times New Roman"/>
                <a:sym typeface="Times New Roman"/>
              </a:rPr>
              <a:t>customizable</a:t>
            </a:r>
            <a:r>
              <a:rPr dirty="0" sz="2950" spc="-355">
                <a:latin typeface="SimSun"/>
                <a:cs typeface="SimSun"/>
              </a:rPr>
              <a:t/>
            </a:r>
            <a:endParaRPr sz="2950">
              <a:latin typeface="SimSun"/>
              <a:cs typeface="SimSun"/>
            </a:endParaRPr>
          </a:p>
          <a:p>
            <a:pPr>
              <a:lnSpc>
                <a:spcPct val="100000"/>
              </a:lnSpc>
              <a:spcBef>
                <a:spcPts val="2435"/>
              </a:spcBef>
            </a:pPr>
            <a:endParaRPr sz="2600">
              <a:latin typeface="SimSun"/>
              <a:cs typeface="SimSun"/>
            </a:endParaRPr>
          </a:p>
          <a:p>
            <a:pPr>
              <a:lnSpc>
                <a:spcPts val="3265"/>
              </a:lnSpc>
            </a:pPr>
            <a:r>
              <a:rPr dirty="0" sz="2950" spc="-330">
                <a:solidFill>
                  <a:srgbClr val="DE4F36"/>
                </a:solidFill>
                <a:latin typeface="Times New Roman"/>
                <a:ea typeface="Times New Roman"/>
                <a:cs typeface="Times New Roman"/>
                <a:sym typeface="Times New Roman"/>
              </a:rPr>
              <a:t>Filtering can be set</a:t>
            </a:r>
            <a:r>
              <a:rPr dirty="0" sz="2950" spc="-330">
                <a:solidFill>
                  <a:srgbClr val="DE4F36"/>
                </a:solidFill>
                <a:latin typeface="Microsoft JhengHei"/>
                <a:cs typeface="Microsoft JhengHei"/>
              </a:rPr>
              <a:t/>
            </a:r>
            <a:r>
              <a:rPr dirty="0" sz="2950" spc="-355">
                <a:solidFill>
                  <a:srgbClr val="DE4F36"/>
                </a:solidFill>
                <a:latin typeface="SimSun"/>
                <a:cs typeface="SimSun"/>
              </a:rPr>
              <a:t/>
            </a:r>
            <a:endParaRPr sz="2950">
              <a:latin typeface="SimSun"/>
              <a:cs typeface="SimSun"/>
            </a:endParaRPr>
          </a:p>
        </p:txBody>
      </p:sp>
      <p:sp>
        <p:nvSpPr>
          <p:cNvPr id="9" name="object 9" descr=""/>
          <p:cNvSpPr txBox="1"/>
          <p:nvPr/>
        </p:nvSpPr>
        <p:spPr>
          <a:xfrm>
            <a:off x="4196296" y="10681875"/>
            <a:ext cx="2791460" cy="2719705"/>
          </a:xfrm>
          <a:prstGeom prst="rect">
            <a:avLst/>
          </a:prstGeom>
        </p:spPr>
        <p:txBody>
          <a:bodyPr wrap="square" lIns="0" tIns="0" rIns="0" bIns="0" rtlCol="0" vert="horz">
            <a:spAutoFit/>
          </a:bodyPr>
          <a:lstStyle/>
          <a:p>
            <a:pPr>
              <a:lnSpc>
                <a:spcPts val="2905"/>
              </a:lnSpc>
            </a:pPr>
            <a:r>
              <a:rPr dirty="0" sz="2950" spc="-40">
                <a:latin typeface="Times New Roman"/>
                <a:ea typeface="Times New Roman"/>
                <a:cs typeface="Times New Roman"/>
                <a:sym typeface="Times New Roman"/>
              </a:rPr>
              <a:t>200mm-2250mm</a:t>
            </a:r>
            <a:endParaRPr sz="2950">
              <a:latin typeface="Arial"/>
              <a:cs typeface="Arial"/>
            </a:endParaRPr>
          </a:p>
          <a:p>
            <a:pPr marR="1941830">
              <a:lnSpc>
                <a:spcPct val="262900"/>
              </a:lnSpc>
            </a:pPr>
            <a:r>
              <a:rPr dirty="0" sz="2950" spc="-25">
                <a:latin typeface="Times New Roman"/>
                <a:ea typeface="Times New Roman"/>
                <a:cs typeface="Times New Roman"/>
                <a:sym typeface="Times New Roman"/>
              </a:rPr>
              <a:t>1mm 0.1</a:t>
            </a:r>
            <a:endParaRPr sz="2950">
              <a:latin typeface="Arial"/>
              <a:cs typeface="Arial"/>
            </a:endParaRPr>
          </a:p>
        </p:txBody>
      </p:sp>
      <p:sp>
        <p:nvSpPr>
          <p:cNvPr id="10" name="object 10" descr=""/>
          <p:cNvSpPr txBox="1"/>
          <p:nvPr/>
        </p:nvSpPr>
        <p:spPr>
          <a:xfrm>
            <a:off x="8851144" y="7135672"/>
            <a:ext cx="668655" cy="6245225"/>
          </a:xfrm>
          <a:prstGeom prst="rect">
            <a:avLst/>
          </a:prstGeom>
        </p:spPr>
        <p:txBody>
          <a:bodyPr wrap="square" lIns="0" tIns="0" rIns="0" bIns="0" rtlCol="0" vert="horz">
            <a:spAutoFit/>
          </a:bodyPr>
          <a:lstStyle/>
          <a:p>
            <a:pPr>
              <a:lnSpc>
                <a:spcPts val="2905"/>
              </a:lnSpc>
            </a:pPr>
            <a:r>
              <a:rPr dirty="0" sz="2950" spc="-355">
                <a:latin typeface="Times New Roman"/>
                <a:ea typeface="Times New Roman"/>
                <a:cs typeface="Times New Roman"/>
                <a:sym typeface="Times New Roman"/>
              </a:rPr>
              <a:t>unit</a:t>
            </a:r>
            <a:endParaRPr sz="2950">
              <a:latin typeface="SimSun"/>
              <a:cs typeface="SimSun"/>
            </a:endParaRPr>
          </a:p>
          <a:p>
            <a:pPr>
              <a:lnSpc>
                <a:spcPct val="100000"/>
              </a:lnSpc>
              <a:spcBef>
                <a:spcPts val="2435"/>
              </a:spcBef>
            </a:pPr>
            <a:endParaRPr sz="2600">
              <a:latin typeface="SimSun"/>
              <a:cs typeface="SimSun"/>
            </a:endParaRPr>
          </a:p>
          <a:p>
            <a:pPr>
              <a:lnSpc>
                <a:spcPct val="100000"/>
              </a:lnSpc>
            </a:pPr>
            <a:r>
              <a:rPr dirty="0" sz="2950" spc="-405">
                <a:latin typeface="Times New Roman"/>
                <a:ea typeface="Times New Roman"/>
                <a:cs typeface="Times New Roman"/>
                <a:sym typeface="Times New Roman"/>
              </a:rPr>
              <a:t>V</a:t>
            </a:r>
            <a:endParaRPr sz="2950">
              <a:latin typeface="Arial"/>
              <a:cs typeface="Arial"/>
            </a:endParaRPr>
          </a:p>
          <a:p>
            <a:pPr algn="just" marR="15875">
              <a:lnSpc>
                <a:spcPts val="9310"/>
              </a:lnSpc>
              <a:spcBef>
                <a:spcPts val="1070"/>
              </a:spcBef>
            </a:pPr>
            <a:r>
              <a:rPr dirty="0" sz="2950" spc="-25">
                <a:latin typeface="Times New Roman"/>
                <a:ea typeface="Times New Roman"/>
                <a:cs typeface="Times New Roman"/>
                <a:sym typeface="Times New Roman"/>
              </a:rPr>
              <a:t>MA mm mm degree</a:t>
            </a:r>
            <a:r>
              <a:rPr dirty="0" sz="2950" spc="45">
                <a:latin typeface="Arial"/>
                <a:cs typeface="Arial"/>
              </a:rPr>
              <a:t/>
            </a:r>
            <a:r>
              <a:rPr dirty="0" sz="2950" spc="-375">
                <a:latin typeface="SimSun"/>
                <a:cs typeface="SimSun"/>
              </a:rPr>
              <a:t/>
            </a:r>
            <a:endParaRPr sz="2950">
              <a:latin typeface="SimSun"/>
              <a:cs typeface="SimSun"/>
            </a:endParaRPr>
          </a:p>
        </p:txBody>
      </p:sp>
      <p:sp>
        <p:nvSpPr>
          <p:cNvPr id="11" name="object 11" descr=""/>
          <p:cNvSpPr txBox="1"/>
          <p:nvPr/>
        </p:nvSpPr>
        <p:spPr>
          <a:xfrm>
            <a:off x="4196296" y="14228077"/>
            <a:ext cx="6958330" cy="334645"/>
          </a:xfrm>
          <a:prstGeom prst="rect">
            <a:avLst/>
          </a:prstGeom>
        </p:spPr>
        <p:txBody>
          <a:bodyPr wrap="square" lIns="0" tIns="0" rIns="0" bIns="0" rtlCol="0" vert="horz">
            <a:spAutoFit/>
          </a:bodyPr>
          <a:lstStyle/>
          <a:p>
            <a:pPr>
              <a:lnSpc>
                <a:spcPts val="2630"/>
              </a:lnSpc>
            </a:pPr>
            <a:r>
              <a:rPr dirty="0" sz="2950" spc="-320">
                <a:latin typeface="Times New Roman"/>
                <a:ea typeface="Times New Roman"/>
                <a:cs typeface="Times New Roman"/>
                <a:sym typeface="Times New Roman"/>
              </a:rPr>
              <a:t>Diesel, gasoline, light oil, low-medium oil products, water, and other flowing liquids</a:t>
            </a:r>
            <a:r>
              <a:rPr dirty="0" sz="2950" spc="-330">
                <a:latin typeface="Microsoft JhengHei"/>
                <a:cs typeface="Microsoft JhengHei"/>
              </a:rPr>
              <a:t/>
            </a:r>
            <a:r>
              <a:rPr dirty="0" sz="2950" spc="-380">
                <a:latin typeface="SimSun"/>
                <a:cs typeface="SimSun"/>
              </a:rPr>
              <a:t/>
            </a:r>
            <a:r>
              <a:rPr dirty="0" sz="2950" spc="-270">
                <a:latin typeface="Microsoft JhengHei"/>
                <a:cs typeface="Microsoft JhengHei"/>
              </a:rPr>
              <a:t/>
            </a:r>
            <a:r>
              <a:rPr dirty="0" sz="2950" spc="-340">
                <a:latin typeface="SimSun"/>
                <a:cs typeface="SimSun"/>
              </a:rPr>
              <a:t/>
            </a:r>
            <a:endParaRPr sz="2950">
              <a:latin typeface="SimSun"/>
              <a:cs typeface="SimSun"/>
            </a:endParaRPr>
          </a:p>
        </p:txBody>
      </p:sp>
      <p:sp>
        <p:nvSpPr>
          <p:cNvPr id="12" name="object 12" descr=""/>
          <p:cNvSpPr txBox="1"/>
          <p:nvPr/>
        </p:nvSpPr>
        <p:spPr>
          <a:xfrm>
            <a:off x="4196296" y="15410144"/>
            <a:ext cx="2336165" cy="1537335"/>
          </a:xfrm>
          <a:prstGeom prst="rect">
            <a:avLst/>
          </a:prstGeom>
        </p:spPr>
        <p:txBody>
          <a:bodyPr wrap="square" lIns="0" tIns="0" rIns="0" bIns="0" rtlCol="0" vert="horz">
            <a:spAutoFit/>
          </a:bodyPr>
          <a:lstStyle/>
          <a:p>
            <a:pPr>
              <a:lnSpc>
                <a:spcPts val="2905"/>
              </a:lnSpc>
            </a:pPr>
            <a:r>
              <a:rPr dirty="0" sz="2950" spc="-204">
                <a:latin typeface="Times New Roman"/>
                <a:ea typeface="Times New Roman"/>
                <a:cs typeface="Times New Roman"/>
                <a:sym typeface="Times New Roman"/>
              </a:rPr>
              <a:t>RS232/RS485</a:t>
            </a:r>
            <a:r>
              <a:rPr dirty="0" sz="2950" spc="-210">
                <a:latin typeface="Arial"/>
                <a:cs typeface="Arial"/>
              </a:rPr>
              <a:t> </a:t>
            </a:r>
            <a:r>
              <a:rPr dirty="0" sz="2950" spc="195">
                <a:latin typeface="Arial"/>
                <a:cs typeface="Arial"/>
              </a:rPr>
              <a:t/>
            </a:r>
            <a:r>
              <a:rPr dirty="0" sz="2950" spc="-204">
                <a:latin typeface="Arial"/>
                <a:cs typeface="Arial"/>
              </a:rPr>
              <a:t> </a:t>
            </a:r>
            <a:r>
              <a:rPr dirty="0" sz="2950" spc="-185">
                <a:latin typeface="Arial"/>
                <a:cs typeface="Arial"/>
              </a:rPr>
              <a:t/>
            </a:r>
            <a:endParaRPr sz="2950">
              <a:latin typeface="Arial"/>
              <a:cs typeface="Arial"/>
            </a:endParaRPr>
          </a:p>
          <a:p>
            <a:pPr>
              <a:lnSpc>
                <a:spcPct val="100000"/>
              </a:lnSpc>
              <a:spcBef>
                <a:spcPts val="2775"/>
              </a:spcBef>
            </a:pPr>
            <a:endParaRPr sz="2600">
              <a:latin typeface="Arial"/>
              <a:cs typeface="Arial"/>
            </a:endParaRPr>
          </a:p>
          <a:p>
            <a:pPr>
              <a:lnSpc>
                <a:spcPts val="3429"/>
              </a:lnSpc>
            </a:pPr>
            <a:r>
              <a:rPr dirty="0" sz="2950" spc="-20">
                <a:latin typeface="Arial"/>
                <a:cs typeface="Arial"/>
              </a:rPr>
              <a:t>9600</a:t>
            </a:r>
            <a:endParaRPr sz="2950">
              <a:latin typeface="Arial"/>
              <a:cs typeface="Arial"/>
            </a:endParaRPr>
          </a:p>
        </p:txBody>
      </p:sp>
      <p:sp>
        <p:nvSpPr>
          <p:cNvPr id="13" name="object 13" descr=""/>
          <p:cNvSpPr txBox="1"/>
          <p:nvPr/>
        </p:nvSpPr>
        <p:spPr>
          <a:xfrm>
            <a:off x="8851144" y="15410144"/>
            <a:ext cx="795655" cy="1537335"/>
          </a:xfrm>
          <a:prstGeom prst="rect">
            <a:avLst/>
          </a:prstGeom>
        </p:spPr>
        <p:txBody>
          <a:bodyPr wrap="square" lIns="0" tIns="0" rIns="0" bIns="0" rtlCol="0" vert="horz">
            <a:spAutoFit/>
          </a:bodyPr>
          <a:lstStyle/>
          <a:p>
            <a:pPr>
              <a:lnSpc>
                <a:spcPts val="2905"/>
              </a:lnSpc>
            </a:pPr>
            <a:r>
              <a:rPr dirty="0" sz="2950" spc="-330">
                <a:latin typeface="Times New Roman"/>
                <a:ea typeface="Times New Roman"/>
                <a:cs typeface="Times New Roman"/>
                <a:sym typeface="Times New Roman"/>
              </a:rPr>
              <a:t>Chuankou</a:t>
            </a:r>
            <a:r>
              <a:rPr dirty="0" sz="2950" spc="-375">
                <a:latin typeface="Microsoft JhengHei"/>
                <a:cs typeface="Microsoft JhengHei"/>
              </a:rPr>
              <a:t/>
            </a:r>
            <a:endParaRPr sz="2950">
              <a:latin typeface="Microsoft JhengHei"/>
              <a:cs typeface="Microsoft JhengHei"/>
            </a:endParaRPr>
          </a:p>
          <a:p>
            <a:pPr>
              <a:lnSpc>
                <a:spcPct val="100000"/>
              </a:lnSpc>
              <a:spcBef>
                <a:spcPts val="985"/>
              </a:spcBef>
            </a:pPr>
            <a:endParaRPr sz="2600">
              <a:latin typeface="Microsoft JhengHei"/>
              <a:cs typeface="Microsoft JhengHei"/>
            </a:endParaRPr>
          </a:p>
          <a:p>
            <a:pPr>
              <a:lnSpc>
                <a:spcPts val="3429"/>
              </a:lnSpc>
            </a:pPr>
            <a:r>
              <a:rPr dirty="0" sz="2950" spc="45">
                <a:latin typeface="Times New Roman"/>
                <a:ea typeface="Times New Roman"/>
                <a:cs typeface="Times New Roman"/>
                <a:sym typeface="Times New Roman"/>
              </a:rPr>
              <a:t>bit/S</a:t>
            </a:r>
            <a:endParaRPr sz="2950">
              <a:latin typeface="Arial"/>
              <a:cs typeface="Arial"/>
            </a:endParaRPr>
          </a:p>
        </p:txBody>
      </p:sp>
      <p:sp>
        <p:nvSpPr>
          <p:cNvPr id="14" name="object 14" descr=""/>
          <p:cNvSpPr txBox="1"/>
          <p:nvPr/>
        </p:nvSpPr>
        <p:spPr>
          <a:xfrm>
            <a:off x="10466825" y="15410144"/>
            <a:ext cx="1671955" cy="1516380"/>
          </a:xfrm>
          <a:prstGeom prst="rect">
            <a:avLst/>
          </a:prstGeom>
        </p:spPr>
        <p:txBody>
          <a:bodyPr wrap="square" lIns="0" tIns="0" rIns="0" bIns="0" rtlCol="0" vert="horz">
            <a:spAutoFit/>
          </a:bodyPr>
          <a:lstStyle/>
          <a:p>
            <a:pPr>
              <a:lnSpc>
                <a:spcPts val="2905"/>
              </a:lnSpc>
            </a:pPr>
            <a:r>
              <a:rPr dirty="0" sz="2950" spc="-330">
                <a:latin typeface="Times New Roman"/>
                <a:ea typeface="Times New Roman"/>
                <a:cs typeface="Times New Roman"/>
                <a:sym typeface="Times New Roman"/>
              </a:rPr>
              <a:t>customizable</a:t>
            </a:r>
            <a:r>
              <a:rPr dirty="0" sz="2950" spc="-355">
                <a:latin typeface="SimSun"/>
                <a:cs typeface="SimSun"/>
              </a:rPr>
              <a:t/>
            </a:r>
            <a:endParaRPr sz="2950">
              <a:latin typeface="SimSun"/>
              <a:cs typeface="SimSun"/>
            </a:endParaRPr>
          </a:p>
          <a:p>
            <a:pPr>
              <a:lnSpc>
                <a:spcPct val="100000"/>
              </a:lnSpc>
              <a:spcBef>
                <a:spcPts val="2435"/>
              </a:spcBef>
            </a:pPr>
            <a:endParaRPr sz="2600">
              <a:latin typeface="SimSun"/>
              <a:cs typeface="SimSun"/>
            </a:endParaRPr>
          </a:p>
          <a:p>
            <a:pPr>
              <a:lnSpc>
                <a:spcPts val="3265"/>
              </a:lnSpc>
            </a:pPr>
            <a:r>
              <a:rPr dirty="0" sz="2950" spc="-330">
                <a:latin typeface="Times New Roman"/>
                <a:ea typeface="Times New Roman"/>
                <a:cs typeface="Times New Roman"/>
                <a:sym typeface="Times New Roman"/>
              </a:rPr>
              <a:t>Baud rate adjustable</a:t>
            </a:r>
            <a:r>
              <a:rPr dirty="0" sz="2950" spc="-330">
                <a:latin typeface="Microsoft JhengHei"/>
                <a:cs typeface="Microsoft JhengHei"/>
              </a:rPr>
              <a:t/>
            </a:r>
            <a:r>
              <a:rPr dirty="0" sz="2950" spc="-375">
                <a:latin typeface="SimSun"/>
                <a:cs typeface="SimSun"/>
              </a:rPr>
              <a:t/>
            </a:r>
            <a:endParaRPr sz="2950">
              <a:latin typeface="SimSun"/>
              <a:cs typeface="SimSun"/>
            </a:endParaRPr>
          </a:p>
        </p:txBody>
      </p:sp>
      <p:sp>
        <p:nvSpPr>
          <p:cNvPr id="15" name="object 15" descr=""/>
          <p:cNvSpPr txBox="1"/>
          <p:nvPr/>
        </p:nvSpPr>
        <p:spPr>
          <a:xfrm>
            <a:off x="1521991" y="7135672"/>
            <a:ext cx="1337310" cy="10973435"/>
          </a:xfrm>
          <a:prstGeom prst="rect">
            <a:avLst/>
          </a:prstGeom>
        </p:spPr>
        <p:txBody>
          <a:bodyPr wrap="square" lIns="0" tIns="0" rIns="0" bIns="0" rtlCol="0" vert="horz">
            <a:spAutoFit/>
          </a:bodyPr>
          <a:lstStyle/>
          <a:p>
            <a:pPr>
              <a:lnSpc>
                <a:spcPts val="2905"/>
              </a:lnSpc>
            </a:pPr>
            <a:r>
              <a:rPr dirty="0" sz="2950" spc="-330">
                <a:latin typeface="Times New Roman"/>
                <a:ea typeface="Times New Roman"/>
                <a:cs typeface="Times New Roman"/>
                <a:sym typeface="Times New Roman"/>
              </a:rPr>
              <a:t>parameter</a:t>
            </a:r>
            <a:r>
              <a:rPr dirty="0" sz="2950" spc="-375">
                <a:latin typeface="SimSun"/>
                <a:cs typeface="SimSun"/>
              </a:rPr>
              <a:t/>
            </a:r>
            <a:endParaRPr sz="2950">
              <a:latin typeface="SimSun"/>
              <a:cs typeface="SimSun"/>
            </a:endParaRPr>
          </a:p>
          <a:p>
            <a:pPr>
              <a:lnSpc>
                <a:spcPct val="100000"/>
              </a:lnSpc>
              <a:spcBef>
                <a:spcPts val="2435"/>
              </a:spcBef>
            </a:pPr>
            <a:endParaRPr sz="2600">
              <a:latin typeface="SimSun"/>
              <a:cs typeface="SimSun"/>
            </a:endParaRPr>
          </a:p>
          <a:p>
            <a:pPr>
              <a:lnSpc>
                <a:spcPct val="100000"/>
              </a:lnSpc>
            </a:pPr>
            <a:r>
              <a:rPr dirty="0" sz="2950" spc="-330">
                <a:latin typeface="Times New Roman"/>
                <a:ea typeface="Times New Roman"/>
                <a:cs typeface="Times New Roman"/>
                <a:sym typeface="Times New Roman"/>
              </a:rPr>
              <a:t>Input voltage</a:t>
            </a:r>
            <a:r>
              <a:rPr dirty="0" sz="2950" spc="-330">
                <a:latin typeface="Microsoft JhengHei"/>
                <a:cs typeface="Microsoft JhengHei"/>
              </a:rPr>
              <a:t/>
            </a:r>
            <a:r>
              <a:rPr dirty="0" sz="2950" spc="-330">
                <a:latin typeface="SimSun"/>
                <a:cs typeface="SimSun"/>
              </a:rPr>
              <a:t/>
            </a:r>
            <a:r>
              <a:rPr dirty="0" sz="2950" spc="-375">
                <a:latin typeface="Microsoft JhengHei"/>
                <a:cs typeface="Microsoft JhengHei"/>
              </a:rPr>
              <a:t/>
            </a:r>
            <a:endParaRPr sz="2950">
              <a:latin typeface="Microsoft JhengHei"/>
              <a:cs typeface="Microsoft JhengHei"/>
            </a:endParaRPr>
          </a:p>
          <a:p>
            <a:pPr>
              <a:lnSpc>
                <a:spcPts val="9310"/>
              </a:lnSpc>
              <a:spcBef>
                <a:spcPts val="1070"/>
              </a:spcBef>
            </a:pPr>
            <a:r>
              <a:rPr dirty="0" sz="2950" spc="-330">
                <a:latin typeface="Times New Roman"/>
                <a:ea typeface="Times New Roman"/>
                <a:cs typeface="Times New Roman"/>
                <a:sym typeface="Times New Roman"/>
              </a:rPr>
              <a:t>Operating current, measurement range, resolution, measurement accuracy, measured liquid, communication interface, communication rate, line sequence definition</a:t>
            </a:r>
            <a:r>
              <a:rPr dirty="0" sz="2950" spc="-345">
                <a:latin typeface="SimSun"/>
                <a:cs typeface="SimSun"/>
              </a:rPr>
              <a:t/>
            </a:r>
            <a:r>
              <a:rPr dirty="0" sz="2950" spc="-375">
                <a:latin typeface="SimSun"/>
                <a:cs typeface="SimSun"/>
              </a:rPr>
              <a:t> </a:t>
            </a:r>
            <a:r>
              <a:rPr dirty="0" sz="2950" spc="-345">
                <a:latin typeface="SimSun"/>
                <a:cs typeface="SimSun"/>
              </a:rPr>
              <a:t/>
            </a:r>
            <a:r>
              <a:rPr dirty="0" sz="2950" spc="-330">
                <a:latin typeface="SimSun"/>
                <a:cs typeface="SimSun"/>
              </a:rPr>
              <a:t/>
            </a:r>
            <a:r>
              <a:rPr dirty="0" sz="2950" spc="-375">
                <a:latin typeface="Microsoft JhengHei"/>
                <a:cs typeface="Microsoft JhengHei"/>
              </a:rPr>
              <a:t/>
            </a:r>
            <a:r>
              <a:rPr dirty="0" sz="2950" spc="-345">
                <a:latin typeface="SimSun"/>
                <a:cs typeface="SimSun"/>
              </a:rPr>
              <a:t/>
            </a:r>
            <a:endParaRPr sz="2950">
              <a:latin typeface="SimSun"/>
              <a:cs typeface="SimSun"/>
            </a:endParaRPr>
          </a:p>
        </p:txBody>
      </p:sp>
      <p:sp>
        <p:nvSpPr>
          <p:cNvPr id="16" name="object 16" descr=""/>
          <p:cNvSpPr txBox="1"/>
          <p:nvPr/>
        </p:nvSpPr>
        <p:spPr>
          <a:xfrm>
            <a:off x="4196296" y="17774279"/>
            <a:ext cx="7218045" cy="355600"/>
          </a:xfrm>
          <a:prstGeom prst="rect">
            <a:avLst/>
          </a:prstGeom>
        </p:spPr>
        <p:txBody>
          <a:bodyPr wrap="square" lIns="0" tIns="0" rIns="0" bIns="0" rtlCol="0" vert="horz">
            <a:spAutoFit/>
          </a:bodyPr>
          <a:lstStyle/>
          <a:p>
            <a:pPr>
              <a:lnSpc>
                <a:spcPts val="2795"/>
              </a:lnSpc>
            </a:pPr>
            <a:r>
              <a:rPr dirty="0" sz="2950" spc="-330">
                <a:latin typeface="Times New Roman"/>
                <a:ea typeface="Times New Roman"/>
                <a:cs typeface="Times New Roman"/>
                <a:sym typeface="Times New Roman"/>
              </a:rPr>
              <a:t>Black - Ground; Red - Positive; Green - TX/B; Yellow - RX/A</a:t>
            </a:r>
            <a:r>
              <a:rPr dirty="0" sz="2950" spc="-10">
                <a:latin typeface="Arial"/>
                <a:cs typeface="Arial"/>
              </a:rPr>
              <a:t/>
            </a:r>
            <a:r>
              <a:rPr dirty="0" sz="2950" spc="-440">
                <a:latin typeface="SimSun"/>
                <a:cs typeface="SimSun"/>
              </a:rPr>
              <a:t/>
            </a:r>
            <a:r>
              <a:rPr dirty="0" sz="2950" spc="-330">
                <a:latin typeface="Microsoft JhengHei"/>
                <a:cs typeface="Microsoft JhengHei"/>
              </a:rPr>
              <a:t/>
            </a:r>
            <a:r>
              <a:rPr dirty="0" sz="2950" spc="-10">
                <a:latin typeface="Arial"/>
                <a:cs typeface="Arial"/>
              </a:rPr>
              <a:t/>
            </a:r>
            <a:r>
              <a:rPr dirty="0" sz="2950" spc="-440">
                <a:latin typeface="SimSun"/>
                <a:cs typeface="SimSun"/>
              </a:rPr>
              <a:t/>
            </a:r>
            <a:r>
              <a:rPr dirty="0" sz="2950" spc="-330">
                <a:latin typeface="Microsoft JhengHei"/>
                <a:cs typeface="Microsoft JhengHei"/>
              </a:rPr>
              <a:t/>
            </a:r>
            <a:r>
              <a:rPr dirty="0" sz="2950" spc="-10">
                <a:latin typeface="Arial"/>
                <a:cs typeface="Arial"/>
              </a:rPr>
              <a:t/>
            </a:r>
            <a:r>
              <a:rPr dirty="0" sz="2950" spc="-175">
                <a:latin typeface="Arial"/>
                <a:cs typeface="Arial"/>
              </a:rPr>
              <a:t/>
            </a:r>
            <a:r>
              <a:rPr dirty="0" sz="2950" spc="-175">
                <a:latin typeface="SimSun"/>
                <a:cs typeface="SimSun"/>
              </a:rPr>
              <a:t/>
            </a:r>
            <a:r>
              <a:rPr dirty="0" sz="2950" spc="-330">
                <a:latin typeface="Microsoft JhengHei"/>
                <a:cs typeface="Microsoft JhengHei"/>
              </a:rPr>
              <a:t/>
            </a:r>
            <a:r>
              <a:rPr dirty="0" sz="2950" spc="-10">
                <a:latin typeface="Arial"/>
                <a:cs typeface="Arial"/>
              </a:rPr>
              <a:t/>
            </a:r>
            <a:r>
              <a:rPr dirty="0" sz="2950" spc="-145">
                <a:latin typeface="Arial"/>
                <a:cs typeface="Arial"/>
              </a:rPr>
              <a:t/>
            </a:r>
            <a:endParaRPr sz="2950">
              <a:latin typeface="Arial"/>
              <a:cs typeface="Arial"/>
            </a:endParaRPr>
          </a:p>
        </p:txBody>
      </p:sp>
      <p:grpSp>
        <p:nvGrpSpPr>
          <p:cNvPr id="17" name="object 17" descr=""/>
          <p:cNvGrpSpPr/>
          <p:nvPr/>
        </p:nvGrpSpPr>
        <p:grpSpPr>
          <a:xfrm>
            <a:off x="1421526" y="6668670"/>
            <a:ext cx="11372215" cy="11865610"/>
            <a:chOff x="1421526" y="6668670"/>
            <a:chExt cx="11372215" cy="11865610"/>
          </a:xfrm>
        </p:grpSpPr>
        <p:sp>
          <p:nvSpPr>
            <p:cNvPr id="18" name="object 18" descr=""/>
            <p:cNvSpPr/>
            <p:nvPr/>
          </p:nvSpPr>
          <p:spPr>
            <a:xfrm>
              <a:off x="1443913" y="6713130"/>
              <a:ext cx="11327765" cy="11776710"/>
            </a:xfrm>
            <a:custGeom>
              <a:avLst/>
              <a:gdLst/>
              <a:ahLst/>
              <a:cxnLst/>
              <a:rect l="l" t="t" r="r" b="b"/>
              <a:pathLst>
                <a:path w="11327765" h="11776710">
                  <a:moveTo>
                    <a:pt x="11327435" y="317"/>
                  </a:moveTo>
                  <a:lnTo>
                    <a:pt x="8944826" y="317"/>
                  </a:lnTo>
                  <a:lnTo>
                    <a:pt x="7329144" y="317"/>
                  </a:lnTo>
                  <a:lnTo>
                    <a:pt x="7329144" y="0"/>
                  </a:lnTo>
                  <a:lnTo>
                    <a:pt x="2674302" y="0"/>
                  </a:lnTo>
                  <a:lnTo>
                    <a:pt x="2674302" y="317"/>
                  </a:lnTo>
                  <a:lnTo>
                    <a:pt x="0" y="317"/>
                  </a:lnTo>
                  <a:lnTo>
                    <a:pt x="0" y="11776215"/>
                  </a:lnTo>
                  <a:lnTo>
                    <a:pt x="2674302" y="11776215"/>
                  </a:lnTo>
                  <a:lnTo>
                    <a:pt x="2674302" y="11776710"/>
                  </a:lnTo>
                  <a:lnTo>
                    <a:pt x="11327435" y="11776710"/>
                  </a:lnTo>
                  <a:lnTo>
                    <a:pt x="11327435" y="10594340"/>
                  </a:lnTo>
                  <a:lnTo>
                    <a:pt x="7329144" y="10594340"/>
                  </a:lnTo>
                  <a:lnTo>
                    <a:pt x="7329144" y="10594150"/>
                  </a:lnTo>
                  <a:lnTo>
                    <a:pt x="8944826" y="10594150"/>
                  </a:lnTo>
                  <a:lnTo>
                    <a:pt x="11327435" y="10594150"/>
                  </a:lnTo>
                  <a:lnTo>
                    <a:pt x="11327435" y="8275320"/>
                  </a:lnTo>
                  <a:lnTo>
                    <a:pt x="11327435" y="8274786"/>
                  </a:lnTo>
                  <a:lnTo>
                    <a:pt x="11327435" y="7048500"/>
                  </a:lnTo>
                  <a:lnTo>
                    <a:pt x="7329144" y="7048500"/>
                  </a:lnTo>
                  <a:lnTo>
                    <a:pt x="7329144" y="7047954"/>
                  </a:lnTo>
                  <a:lnTo>
                    <a:pt x="8944826" y="7047954"/>
                  </a:lnTo>
                  <a:lnTo>
                    <a:pt x="11327435" y="7047954"/>
                  </a:lnTo>
                  <a:lnTo>
                    <a:pt x="11327435" y="317"/>
                  </a:lnTo>
                  <a:close/>
                </a:path>
              </a:pathLst>
            </a:custGeom>
            <a:solidFill>
              <a:srgbClr val="000000"/>
            </a:solidFill>
          </p:spPr>
          <p:txBody>
            <a:bodyPr wrap="square" lIns="0" tIns="0" rIns="0" bIns="0" rtlCol="0"/>
            <a:lstStyle/>
            <a:p/>
          </p:txBody>
        </p:sp>
        <p:sp>
          <p:nvSpPr>
            <p:cNvPr id="19" name="object 19" descr=""/>
            <p:cNvSpPr/>
            <p:nvPr/>
          </p:nvSpPr>
          <p:spPr>
            <a:xfrm>
              <a:off x="1421526" y="6691058"/>
              <a:ext cx="11372215" cy="11821160"/>
            </a:xfrm>
            <a:custGeom>
              <a:avLst/>
              <a:gdLst/>
              <a:ahLst/>
              <a:cxnLst/>
              <a:rect l="l" t="t" r="r" b="b"/>
              <a:pathLst>
                <a:path w="11372215" h="11821160">
                  <a:moveTo>
                    <a:pt x="22387" y="22387"/>
                  </a:moveTo>
                  <a:lnTo>
                    <a:pt x="22387" y="11798285"/>
                  </a:lnTo>
                </a:path>
                <a:path w="11372215" h="11821160">
                  <a:moveTo>
                    <a:pt x="2696692" y="22387"/>
                  </a:moveTo>
                  <a:lnTo>
                    <a:pt x="2696692" y="11798285"/>
                  </a:lnTo>
                </a:path>
                <a:path w="11372215" h="11821160">
                  <a:moveTo>
                    <a:pt x="5411005" y="2386522"/>
                  </a:moveTo>
                  <a:lnTo>
                    <a:pt x="5411005" y="3523814"/>
                  </a:lnTo>
                </a:path>
                <a:path w="11372215" h="11821160">
                  <a:moveTo>
                    <a:pt x="7351539" y="22387"/>
                  </a:moveTo>
                  <a:lnTo>
                    <a:pt x="7351539" y="7070016"/>
                  </a:lnTo>
                </a:path>
                <a:path w="11372215" h="11821160">
                  <a:moveTo>
                    <a:pt x="7351539" y="8296858"/>
                  </a:moveTo>
                  <a:lnTo>
                    <a:pt x="7351539" y="10616218"/>
                  </a:lnTo>
                </a:path>
                <a:path w="11372215" h="11821160">
                  <a:moveTo>
                    <a:pt x="8967222" y="22387"/>
                  </a:moveTo>
                  <a:lnTo>
                    <a:pt x="8967222" y="7070016"/>
                  </a:lnTo>
                </a:path>
                <a:path w="11372215" h="11821160">
                  <a:moveTo>
                    <a:pt x="8967222" y="8296858"/>
                  </a:moveTo>
                  <a:lnTo>
                    <a:pt x="8967222" y="10616218"/>
                  </a:lnTo>
                </a:path>
                <a:path w="11372215" h="11821160">
                  <a:moveTo>
                    <a:pt x="11349827" y="22387"/>
                  </a:moveTo>
                  <a:lnTo>
                    <a:pt x="11349827" y="11798285"/>
                  </a:lnTo>
                </a:path>
                <a:path w="11372215" h="11821160">
                  <a:moveTo>
                    <a:pt x="0" y="0"/>
                  </a:moveTo>
                  <a:lnTo>
                    <a:pt x="11372215" y="0"/>
                  </a:lnTo>
                </a:path>
                <a:path w="11372215" h="11821160">
                  <a:moveTo>
                    <a:pt x="0" y="1182067"/>
                  </a:moveTo>
                  <a:lnTo>
                    <a:pt x="11372215" y="1182067"/>
                  </a:lnTo>
                </a:path>
                <a:path w="11372215" h="11821160">
                  <a:moveTo>
                    <a:pt x="0" y="2364134"/>
                  </a:moveTo>
                  <a:lnTo>
                    <a:pt x="11372215" y="2364134"/>
                  </a:lnTo>
                </a:path>
                <a:path w="11372215" h="11821160">
                  <a:moveTo>
                    <a:pt x="0" y="3546201"/>
                  </a:moveTo>
                  <a:lnTo>
                    <a:pt x="11372215" y="3546201"/>
                  </a:lnTo>
                </a:path>
                <a:path w="11372215" h="11821160">
                  <a:moveTo>
                    <a:pt x="0" y="4728269"/>
                  </a:moveTo>
                  <a:lnTo>
                    <a:pt x="11372215" y="4728269"/>
                  </a:lnTo>
                </a:path>
                <a:path w="11372215" h="11821160">
                  <a:moveTo>
                    <a:pt x="0" y="5910336"/>
                  </a:moveTo>
                  <a:lnTo>
                    <a:pt x="11372215" y="5910336"/>
                  </a:lnTo>
                </a:path>
                <a:path w="11372215" h="11821160">
                  <a:moveTo>
                    <a:pt x="0" y="7092403"/>
                  </a:moveTo>
                  <a:lnTo>
                    <a:pt x="11372215" y="7092403"/>
                  </a:lnTo>
                </a:path>
                <a:path w="11372215" h="11821160">
                  <a:moveTo>
                    <a:pt x="0" y="8274471"/>
                  </a:moveTo>
                  <a:lnTo>
                    <a:pt x="11372215" y="8274471"/>
                  </a:lnTo>
                </a:path>
                <a:path w="11372215" h="11821160">
                  <a:moveTo>
                    <a:pt x="0" y="9456538"/>
                  </a:moveTo>
                  <a:lnTo>
                    <a:pt x="11372215" y="9456538"/>
                  </a:lnTo>
                </a:path>
                <a:path w="11372215" h="11821160">
                  <a:moveTo>
                    <a:pt x="0" y="10638605"/>
                  </a:moveTo>
                  <a:lnTo>
                    <a:pt x="11372215" y="10638605"/>
                  </a:lnTo>
                </a:path>
                <a:path w="11372215" h="11821160">
                  <a:moveTo>
                    <a:pt x="0" y="11820673"/>
                  </a:moveTo>
                  <a:lnTo>
                    <a:pt x="11372215" y="11820673"/>
                  </a:lnTo>
                </a:path>
              </a:pathLst>
            </a:custGeom>
            <a:ln w="44775">
              <a:solidFill>
                <a:srgbClr val="000000"/>
              </a:solidFill>
            </a:ln>
          </p:spPr>
          <p:txBody>
            <a:bodyPr wrap="square" lIns="0" tIns="0" rIns="0" bIns="0" rtlCol="0"/>
            <a:lstStyle/>
            <a:p/>
          </p:txBody>
        </p:sp>
      </p:grpSp>
      <p:pic>
        <p:nvPicPr>
          <p:cNvPr id="20" name="object 20" descr=""/>
          <p:cNvPicPr/>
          <p:nvPr/>
        </p:nvPicPr>
        <p:blipFill>
          <a:blip r:embed="rId3" cstate="print"/>
          <a:stretch>
            <a:fillRect/>
          </a:stretch>
        </p:blipFill>
        <p:spPr>
          <a:xfrm>
            <a:off x="6306634" y="1454793"/>
            <a:ext cx="5233934" cy="4010424"/>
          </a:xfrm>
          <a:prstGeom prst="rect">
            <a:avLst/>
          </a:prstGeom>
        </p:spPr>
      </p:pic>
      <p:graphicFrame>
        <p:nvGraphicFramePr>
          <p:cNvPr id="21" name="object 21" descr=""/>
          <p:cNvGraphicFramePr>
            <a:graphicFrameLocks noGrp="1"/>
          </p:cNvGraphicFramePr>
          <p:nvPr/>
        </p:nvGraphicFramePr>
        <p:xfrm>
          <a:off x="6340073" y="2037581"/>
          <a:ext cx="6004560" cy="3493135"/>
        </p:xfrm>
        <a:graphic>
          <a:graphicData uri="http://schemas.openxmlformats.org/drawingml/2006/table">
            <a:tbl>
              <a:tblPr firstRow="1" bandRow="1">
                <a:tableStyleId>{2D5ABB26-0587-4C30-8999-92F81FD0307C}</a:tableStyleId>
              </a:tblPr>
              <a:tblGrid>
                <a:gridCol w="5856605"/>
              </a:tblGrid>
              <a:tr h="1387475">
                <a:tc>
                  <a:txBody>
                    <a:bodyPr/>
                    <a:lstStyle/>
                    <a:p>
                      <a:pPr>
                        <a:lnSpc>
                          <a:spcPct val="100000"/>
                        </a:lnSpc>
                        <a:spcBef>
                          <a:spcPts val="120"/>
                        </a:spcBef>
                      </a:pPr>
                      <a:endParaRPr sz="2400">
                        <a:latin typeface="Times New Roman"/>
                        <a:cs typeface="Times New Roman"/>
                      </a:endParaRPr>
                    </a:p>
                    <a:p>
                      <a:pPr marL="731520">
                        <a:lnSpc>
                          <a:spcPct val="100000"/>
                        </a:lnSpc>
                      </a:pPr>
                      <a:r>
                        <a:rPr dirty="0" sz="2750" spc="-335">
                          <a:latin typeface="Times New Roman"/>
                          <a:ea typeface="Times New Roman"/>
                          <a:cs typeface="Times New Roman"/>
                          <a:sym typeface="Times New Roman"/>
                        </a:rPr>
                        <a:t>Air quality</a:t>
                      </a:r>
                      <a:r>
                        <a:rPr dirty="0" sz="2750" spc="-380">
                          <a:latin typeface="Microsoft JhengHei"/>
                          <a:cs typeface="Microsoft JhengHei"/>
                        </a:rPr>
                        <a:t/>
                      </a:r>
                      <a:endParaRPr sz="2750">
                        <a:latin typeface="Microsoft JhengHei"/>
                        <a:cs typeface="Microsoft JhengHei"/>
                      </a:endParaRPr>
                    </a:p>
                  </a:txBody>
                  <a:tcPr marL="0" marR="0" marB="0" marT="15240">
                    <a:lnL w="76200">
                      <a:solidFill>
                        <a:srgbClr val="000000"/>
                      </a:solidFill>
                      <a:prstDash val="solid"/>
                    </a:lnL>
                    <a:lnR w="76200">
                      <a:solidFill>
                        <a:srgbClr val="000000"/>
                      </a:solidFill>
                      <a:prstDash val="solid"/>
                    </a:lnR>
                    <a:lnT w="76200">
                      <a:solidFill>
                        <a:srgbClr val="000000"/>
                      </a:solidFill>
                      <a:prstDash val="solid"/>
                    </a:lnT>
                    <a:lnB w="76200">
                      <a:solidFill>
                        <a:srgbClr val="000000"/>
                      </a:solidFill>
                      <a:prstDash val="solid"/>
                    </a:lnB>
                    <a:solidFill>
                      <a:srgbClr val="FFFFFF"/>
                    </a:solidFill>
                  </a:tcPr>
                </a:tc>
              </a:tr>
              <a:tr h="2105660">
                <a:tc>
                  <a:txBody>
                    <a:bodyPr/>
                    <a:lstStyle/>
                    <a:p>
                      <a:pPr algn="just" marL="658495" marR="4886960">
                        <a:lnSpc>
                          <a:spcPct val="100899"/>
                        </a:lnSpc>
                        <a:spcBef>
                          <a:spcPts val="910"/>
                        </a:spcBef>
                      </a:pPr>
                      <a:r>
                        <a:rPr dirty="0" sz="2700" spc="-375">
                          <a:latin typeface="Times New Roman"/>
                          <a:ea typeface="Times New Roman"/>
                          <a:cs typeface="Times New Roman"/>
                          <a:sym typeface="Times New Roman"/>
                        </a:rPr>
                        <a:t>Fuel tank fluid</a:t>
                      </a:r>
                      <a:endParaRPr sz="2700">
                        <a:latin typeface="SimSun"/>
                        <a:cs typeface="SimSun"/>
                      </a:endParaRPr>
                    </a:p>
                    <a:p>
                      <a:pPr marL="658495">
                        <a:lnSpc>
                          <a:spcPct val="100000"/>
                        </a:lnSpc>
                        <a:spcBef>
                          <a:spcPts val="30"/>
                        </a:spcBef>
                      </a:pPr>
                      <a:r>
                        <a:rPr dirty="0" sz="2700" spc="-375">
                          <a:latin typeface="Times New Roman"/>
                          <a:ea typeface="Times New Roman"/>
                          <a:cs typeface="Times New Roman"/>
                          <a:sym typeface="Times New Roman"/>
                        </a:rPr>
                        <a:t>⾯</a:t>
                      </a:r>
                      <a:endParaRPr sz="2700">
                        <a:latin typeface="Microsoft JhengHei"/>
                        <a:cs typeface="Microsoft JhengHei"/>
                      </a:endParaRPr>
                    </a:p>
                  </a:txBody>
                  <a:tcPr marL="0" marR="0" marB="0" marT="115570">
                    <a:lnL w="76200">
                      <a:solidFill>
                        <a:srgbClr val="000000"/>
                      </a:solidFill>
                      <a:prstDash val="solid"/>
                    </a:lnL>
                    <a:lnR w="76200">
                      <a:solidFill>
                        <a:srgbClr val="000000"/>
                      </a:solidFill>
                      <a:prstDash val="solid"/>
                    </a:lnR>
                    <a:lnT w="76200">
                      <a:solidFill>
                        <a:srgbClr val="000000"/>
                      </a:solidFill>
                      <a:prstDash val="solid"/>
                    </a:lnT>
                    <a:lnB w="76200">
                      <a:solidFill>
                        <a:srgbClr val="000000"/>
                      </a:solidFill>
                      <a:prstDash val="solid"/>
                    </a:lnB>
                    <a:solidFill>
                      <a:srgbClr val="FFDE58"/>
                    </a:solidFill>
                  </a:tcPr>
                </a:tc>
              </a:tr>
            </a:tbl>
          </a:graphicData>
        </a:graphic>
      </p:graphicFrame>
      <p:sp>
        <p:nvSpPr>
          <p:cNvPr id="24" name="object 24" descr=""/>
          <p:cNvSpPr txBox="1"/>
          <p:nvPr/>
        </p:nvSpPr>
        <p:spPr>
          <a:xfrm>
            <a:off x="12294416" y="19418799"/>
            <a:ext cx="568960" cy="338455"/>
          </a:xfrm>
          <a:prstGeom prst="rect">
            <a:avLst/>
          </a:prstGeom>
        </p:spPr>
        <p:txBody>
          <a:bodyPr wrap="square" lIns="0" tIns="0" rIns="0" bIns="0" rtlCol="0" vert="horz">
            <a:spAutoFit/>
          </a:bodyPr>
          <a:lstStyle/>
          <a:p>
            <a:pPr marL="38100">
              <a:lnSpc>
                <a:spcPts val="2540"/>
              </a:lnSpc>
            </a:pPr>
            <a:r>
              <a:rPr dirty="0" sz="2800" spc="-25">
                <a:latin typeface="Times New Roman"/>
                <a:ea typeface="Times New Roman"/>
                <a:cs typeface="Times New Roman"/>
                <a:sym typeface="Times New Roman"/>
              </a:rPr>
              <a:t>2/9</a:t>
            </a:r>
            <a:r>
              <a:rPr dirty="0" sz="2800" spc="-25">
                <a:latin typeface="Arial"/>
                <a:cs typeface="Arial"/>
              </a:rPr>
              <a:t/>
            </a:r>
            <a:endParaRPr sz="2800">
              <a:latin typeface="Arial"/>
              <a:cs typeface="Arial"/>
            </a:endParaRPr>
          </a:p>
        </p:txBody>
      </p:sp>
      <p:sp>
        <p:nvSpPr>
          <p:cNvPr id="22" name="object 22" descr=""/>
          <p:cNvSpPr txBox="1"/>
          <p:nvPr/>
        </p:nvSpPr>
        <p:spPr>
          <a:xfrm>
            <a:off x="1408826" y="1271886"/>
            <a:ext cx="3034030" cy="2353945"/>
          </a:xfrm>
          <a:prstGeom prst="rect">
            <a:avLst/>
          </a:prstGeom>
        </p:spPr>
        <p:txBody>
          <a:bodyPr wrap="square" lIns="0" tIns="11430" rIns="0" bIns="0" rtlCol="0" vert="horz">
            <a:spAutoFit/>
          </a:bodyPr>
          <a:lstStyle/>
          <a:p>
            <a:pPr marL="12700" marR="5080">
              <a:lnSpc>
                <a:spcPct val="136400"/>
              </a:lnSpc>
              <a:spcBef>
                <a:spcPts val="90"/>
              </a:spcBef>
            </a:pPr>
            <a:r>
              <a:rPr dirty="0" sz="2800" spc="-165">
                <a:latin typeface="Times New Roman"/>
                <a:ea typeface="Times New Roman"/>
                <a:cs typeface="Times New Roman"/>
                <a:sym typeface="Times New Roman"/>
              </a:rPr>
              <a:t>Fuel consumption monitoring for environmental sanitation vehicles, tank level monitoring for transport vehicles, fuel consumption monitoring for marine fuel tanks, and liquid level measurement for storage tanks</a:t>
            </a:r>
            <a:r>
              <a:rPr dirty="0" sz="2800" spc="-50">
                <a:latin typeface="SimSun"/>
                <a:cs typeface="SimSun"/>
              </a:rPr>
              <a:t> </a:t>
            </a:r>
            <a:r>
              <a:rPr dirty="0" sz="2800" spc="-185">
                <a:latin typeface="SimSun"/>
                <a:cs typeface="SimSun"/>
              </a:rPr>
              <a:t/>
            </a:r>
            <a:r>
              <a:rPr dirty="0" sz="2800" spc="-180">
                <a:latin typeface="SimSun"/>
                <a:cs typeface="SimSun"/>
              </a:rPr>
              <a:t/>
            </a:r>
            <a:r>
              <a:rPr dirty="0" sz="2800" spc="-50">
                <a:latin typeface="SimSun"/>
                <a:cs typeface="SimSun"/>
              </a:rPr>
              <a:t> </a:t>
            </a:r>
            <a:r>
              <a:rPr dirty="0" sz="2800" spc="-195">
                <a:latin typeface="SimSun"/>
                <a:cs typeface="SimSun"/>
              </a:rPr>
              <a:t/>
            </a:r>
            <a:endParaRPr sz="2800">
              <a:latin typeface="SimSun"/>
              <a:cs typeface="SimSun"/>
            </a:endParaRPr>
          </a:p>
        </p:txBody>
      </p:sp>
      <p:sp>
        <p:nvSpPr>
          <p:cNvPr id="23" name="object 23" descr=""/>
          <p:cNvSpPr txBox="1"/>
          <p:nvPr/>
        </p:nvSpPr>
        <p:spPr>
          <a:xfrm>
            <a:off x="1268639" y="5612634"/>
            <a:ext cx="1827530" cy="531495"/>
          </a:xfrm>
          <a:prstGeom prst="rect">
            <a:avLst/>
          </a:prstGeom>
        </p:spPr>
        <p:txBody>
          <a:bodyPr wrap="square" lIns="0" tIns="14604" rIns="0" bIns="0" rtlCol="0" vert="horz">
            <a:spAutoFit/>
          </a:bodyPr>
          <a:lstStyle/>
          <a:p>
            <a:pPr marL="12700">
              <a:lnSpc>
                <a:spcPct val="100000"/>
              </a:lnSpc>
              <a:spcBef>
                <a:spcPts val="114"/>
              </a:spcBef>
            </a:pPr>
            <a:r>
              <a:rPr dirty="0" sz="3300" spc="380">
                <a:solidFill>
                  <a:srgbClr val="2346E9"/>
                </a:solidFill>
                <a:latin typeface="Times New Roman"/>
                <a:ea typeface="Times New Roman"/>
                <a:cs typeface="Times New Roman"/>
                <a:sym typeface="Times New Roman"/>
              </a:rPr>
              <a:t>Basic Parameters</a:t>
            </a:r>
            <a:r>
              <a:rPr dirty="0" sz="3250" spc="420">
                <a:solidFill>
                  <a:srgbClr val="2346E9"/>
                </a:solidFill>
                <a:latin typeface="SimSun"/>
                <a:cs typeface="SimSun"/>
              </a:rPr>
              <a:t/>
            </a:r>
            <a:r>
              <a:rPr dirty="0" sz="3300" spc="380">
                <a:solidFill>
                  <a:srgbClr val="2346E9"/>
                </a:solidFill>
                <a:latin typeface="SimSun"/>
                <a:cs typeface="SimSun"/>
              </a:rPr>
              <a:t/>
            </a:r>
            <a:r>
              <a:rPr dirty="0" sz="3250" spc="-50">
                <a:solidFill>
                  <a:srgbClr val="2346E9"/>
                </a:solidFill>
                <a:latin typeface="SimSun"/>
                <a:cs typeface="SimSun"/>
              </a:rPr>
              <a:t/>
            </a:r>
            <a:endParaRPr sz="3250">
              <a:latin typeface="SimSun"/>
              <a:cs typeface="SimSu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151214" y="6162029"/>
            <a:ext cx="3094993" cy="459169"/>
          </a:xfrm>
          <a:prstGeom prst="rect">
            <a:avLst/>
          </a:prstGeom>
        </p:spPr>
      </p:pic>
      <p:pic>
        <p:nvPicPr>
          <p:cNvPr id="3" name="object 3" descr=""/>
          <p:cNvPicPr/>
          <p:nvPr/>
        </p:nvPicPr>
        <p:blipFill>
          <a:blip r:embed="rId3" cstate="print"/>
          <a:stretch>
            <a:fillRect/>
          </a:stretch>
        </p:blipFill>
        <p:spPr>
          <a:xfrm>
            <a:off x="1545106" y="8401191"/>
            <a:ext cx="10654129" cy="8955055"/>
          </a:xfrm>
          <a:prstGeom prst="rect">
            <a:avLst/>
          </a:prstGeom>
        </p:spPr>
      </p:pic>
      <p:sp>
        <p:nvSpPr>
          <p:cNvPr id="4" name="object 4" descr=""/>
          <p:cNvSpPr txBox="1"/>
          <p:nvPr/>
        </p:nvSpPr>
        <p:spPr>
          <a:xfrm>
            <a:off x="6520043" y="7471970"/>
            <a:ext cx="694055" cy="457834"/>
          </a:xfrm>
          <a:prstGeom prst="rect">
            <a:avLst/>
          </a:prstGeom>
        </p:spPr>
        <p:txBody>
          <a:bodyPr wrap="square" lIns="0" tIns="17145" rIns="0" bIns="0" rtlCol="0" vert="horz">
            <a:spAutoFit/>
          </a:bodyPr>
          <a:lstStyle/>
          <a:p>
            <a:pPr marL="12700">
              <a:lnSpc>
                <a:spcPct val="100000"/>
              </a:lnSpc>
              <a:spcBef>
                <a:spcPts val="135"/>
              </a:spcBef>
            </a:pPr>
            <a:r>
              <a:rPr dirty="0" sz="2800" spc="-150">
                <a:latin typeface="Times New Roman"/>
                <a:ea typeface="Times New Roman"/>
                <a:cs typeface="Times New Roman"/>
                <a:sym typeface="Times New Roman"/>
              </a:rPr>
              <a:t>lid</a:t>
            </a:r>
            <a:endParaRPr sz="2800">
              <a:latin typeface="SimSun"/>
              <a:cs typeface="SimSun"/>
            </a:endParaRPr>
          </a:p>
        </p:txBody>
      </p:sp>
      <p:sp>
        <p:nvSpPr>
          <p:cNvPr id="5" name="object 5" descr=""/>
          <p:cNvSpPr txBox="1"/>
          <p:nvPr/>
        </p:nvSpPr>
        <p:spPr>
          <a:xfrm>
            <a:off x="9000494" y="7665654"/>
            <a:ext cx="1028700" cy="457834"/>
          </a:xfrm>
          <a:prstGeom prst="rect">
            <a:avLst/>
          </a:prstGeom>
        </p:spPr>
        <p:txBody>
          <a:bodyPr wrap="square" lIns="0" tIns="17145" rIns="0" bIns="0" rtlCol="0" vert="horz">
            <a:spAutoFit/>
          </a:bodyPr>
          <a:lstStyle/>
          <a:p>
            <a:pPr marL="12700">
              <a:lnSpc>
                <a:spcPct val="100000"/>
              </a:lnSpc>
              <a:spcBef>
                <a:spcPts val="135"/>
              </a:spcBef>
            </a:pPr>
            <a:r>
              <a:rPr dirty="0" sz="2800" spc="-160">
                <a:latin typeface="Times New Roman"/>
                <a:ea typeface="Times New Roman"/>
                <a:cs typeface="Times New Roman"/>
                <a:sym typeface="Times New Roman"/>
              </a:rPr>
              <a:t>Mainboard storage</a:t>
            </a:r>
            <a:endParaRPr sz="2800">
              <a:latin typeface="SimSun"/>
              <a:cs typeface="SimSun"/>
            </a:endParaRPr>
          </a:p>
        </p:txBody>
      </p:sp>
      <p:sp>
        <p:nvSpPr>
          <p:cNvPr id="6" name="object 6" descr=""/>
          <p:cNvSpPr txBox="1"/>
          <p:nvPr/>
        </p:nvSpPr>
        <p:spPr>
          <a:xfrm>
            <a:off x="1516740" y="17019257"/>
            <a:ext cx="2693035" cy="501015"/>
          </a:xfrm>
          <a:prstGeom prst="rect">
            <a:avLst/>
          </a:prstGeom>
        </p:spPr>
        <p:txBody>
          <a:bodyPr wrap="square" lIns="0" tIns="14604" rIns="0" bIns="0" rtlCol="0" vert="horz">
            <a:spAutoFit/>
          </a:bodyPr>
          <a:lstStyle/>
          <a:p>
            <a:pPr marL="12700">
              <a:lnSpc>
                <a:spcPct val="100000"/>
              </a:lnSpc>
              <a:spcBef>
                <a:spcPts val="114"/>
              </a:spcBef>
            </a:pPr>
            <a:r>
              <a:rPr dirty="0" sz="2800" spc="-180">
                <a:latin typeface="Times New Roman"/>
                <a:ea typeface="Times New Roman"/>
                <a:cs typeface="Times New Roman"/>
                <a:sym typeface="Times New Roman"/>
              </a:rPr>
              <a:t>Corrugated tubing 3/7 MI</a:t>
            </a:r>
            <a:r>
              <a:rPr dirty="0" sz="3100" spc="-20">
                <a:latin typeface="Arial"/>
                <a:cs typeface="Arial"/>
              </a:rPr>
              <a:t/>
            </a:r>
            <a:endParaRPr sz="3100">
              <a:latin typeface="Arial"/>
              <a:cs typeface="Arial"/>
            </a:endParaRPr>
          </a:p>
        </p:txBody>
      </p:sp>
      <p:sp>
        <p:nvSpPr>
          <p:cNvPr id="7" name="object 7" descr=""/>
          <p:cNvSpPr txBox="1"/>
          <p:nvPr/>
        </p:nvSpPr>
        <p:spPr>
          <a:xfrm>
            <a:off x="6858913" y="15329050"/>
            <a:ext cx="1697355" cy="457834"/>
          </a:xfrm>
          <a:prstGeom prst="rect">
            <a:avLst/>
          </a:prstGeom>
        </p:spPr>
        <p:txBody>
          <a:bodyPr wrap="square" lIns="0" tIns="17145" rIns="0" bIns="0" rtlCol="0" vert="horz">
            <a:spAutoFit/>
          </a:bodyPr>
          <a:lstStyle/>
          <a:p>
            <a:pPr marL="12700">
              <a:lnSpc>
                <a:spcPct val="100000"/>
              </a:lnSpc>
              <a:spcBef>
                <a:spcPts val="135"/>
              </a:spcBef>
            </a:pPr>
            <a:r>
              <a:rPr dirty="0" sz="2800" spc="-165">
                <a:latin typeface="Times New Roman"/>
                <a:ea typeface="Times New Roman"/>
                <a:cs typeface="Times New Roman"/>
                <a:sym typeface="Times New Roman"/>
              </a:rPr>
              <a:t>Sensor core</a:t>
            </a:r>
            <a:endParaRPr sz="2800">
              <a:latin typeface="SimSun"/>
              <a:cs typeface="SimSun"/>
            </a:endParaRPr>
          </a:p>
        </p:txBody>
      </p:sp>
      <p:sp>
        <p:nvSpPr>
          <p:cNvPr id="8" name="object 8" descr=""/>
          <p:cNvSpPr txBox="1"/>
          <p:nvPr/>
        </p:nvSpPr>
        <p:spPr>
          <a:xfrm>
            <a:off x="9592469" y="17453661"/>
            <a:ext cx="1697355" cy="457834"/>
          </a:xfrm>
          <a:prstGeom prst="rect">
            <a:avLst/>
          </a:prstGeom>
        </p:spPr>
        <p:txBody>
          <a:bodyPr wrap="square" lIns="0" tIns="17145" rIns="0" bIns="0" rtlCol="0" vert="horz">
            <a:spAutoFit/>
          </a:bodyPr>
          <a:lstStyle/>
          <a:p>
            <a:pPr marL="12700">
              <a:lnSpc>
                <a:spcPct val="100000"/>
              </a:lnSpc>
              <a:spcBef>
                <a:spcPts val="135"/>
              </a:spcBef>
            </a:pPr>
            <a:r>
              <a:rPr dirty="0" sz="2800" spc="-165">
                <a:latin typeface="Times New Roman"/>
                <a:ea typeface="Times New Roman"/>
                <a:cs typeface="Times New Roman"/>
                <a:sym typeface="Times New Roman"/>
              </a:rPr>
              <a:t>Lower shrink tube sealing</a:t>
            </a:r>
            <a:endParaRPr sz="2800">
              <a:latin typeface="SimSun"/>
              <a:cs typeface="SimSun"/>
            </a:endParaRPr>
          </a:p>
        </p:txBody>
      </p:sp>
      <p:grpSp>
        <p:nvGrpSpPr>
          <p:cNvPr id="9" name="object 9" descr=""/>
          <p:cNvGrpSpPr/>
          <p:nvPr/>
        </p:nvGrpSpPr>
        <p:grpSpPr>
          <a:xfrm>
            <a:off x="2845062" y="7910711"/>
            <a:ext cx="8792845" cy="9623425"/>
            <a:chOff x="2845062" y="7910711"/>
            <a:chExt cx="8792845" cy="9623425"/>
          </a:xfrm>
        </p:grpSpPr>
        <p:sp>
          <p:nvSpPr>
            <p:cNvPr id="10" name="object 10" descr=""/>
            <p:cNvSpPr/>
            <p:nvPr/>
          </p:nvSpPr>
          <p:spPr>
            <a:xfrm>
              <a:off x="8636975" y="14190019"/>
              <a:ext cx="1757680" cy="1190625"/>
            </a:xfrm>
            <a:custGeom>
              <a:avLst/>
              <a:gdLst/>
              <a:ahLst/>
              <a:cxnLst/>
              <a:rect l="l" t="t" r="r" b="b"/>
              <a:pathLst>
                <a:path w="1757679" h="1190625">
                  <a:moveTo>
                    <a:pt x="0" y="1190273"/>
                  </a:moveTo>
                  <a:lnTo>
                    <a:pt x="1757244" y="0"/>
                  </a:lnTo>
                </a:path>
              </a:pathLst>
            </a:custGeom>
            <a:ln w="35832">
              <a:solidFill>
                <a:srgbClr val="000000"/>
              </a:solidFill>
            </a:ln>
          </p:spPr>
          <p:txBody>
            <a:bodyPr wrap="square" lIns="0" tIns="0" rIns="0" bIns="0" rtlCol="0"/>
            <a:lstStyle/>
            <a:p/>
          </p:txBody>
        </p:sp>
        <p:sp>
          <p:nvSpPr>
            <p:cNvPr id="11" name="object 11" descr=""/>
            <p:cNvSpPr/>
            <p:nvPr/>
          </p:nvSpPr>
          <p:spPr>
            <a:xfrm>
              <a:off x="9253102" y="11363971"/>
              <a:ext cx="1343660" cy="524510"/>
            </a:xfrm>
            <a:custGeom>
              <a:avLst/>
              <a:gdLst/>
              <a:ahLst/>
              <a:cxnLst/>
              <a:rect l="l" t="t" r="r" b="b"/>
              <a:pathLst>
                <a:path w="1343659" h="524509">
                  <a:moveTo>
                    <a:pt x="0" y="524317"/>
                  </a:moveTo>
                  <a:lnTo>
                    <a:pt x="1343050" y="0"/>
                  </a:lnTo>
                </a:path>
              </a:pathLst>
            </a:custGeom>
            <a:ln w="35823">
              <a:solidFill>
                <a:srgbClr val="000000"/>
              </a:solidFill>
            </a:ln>
          </p:spPr>
          <p:txBody>
            <a:bodyPr wrap="square" lIns="0" tIns="0" rIns="0" bIns="0" rtlCol="0"/>
            <a:lstStyle/>
            <a:p/>
          </p:txBody>
        </p:sp>
        <p:sp>
          <p:nvSpPr>
            <p:cNvPr id="12" name="object 12" descr=""/>
            <p:cNvSpPr/>
            <p:nvPr/>
          </p:nvSpPr>
          <p:spPr>
            <a:xfrm>
              <a:off x="11294020" y="16212123"/>
              <a:ext cx="325755" cy="1303655"/>
            </a:xfrm>
            <a:custGeom>
              <a:avLst/>
              <a:gdLst/>
              <a:ahLst/>
              <a:cxnLst/>
              <a:rect l="l" t="t" r="r" b="b"/>
              <a:pathLst>
                <a:path w="325754" h="1303655">
                  <a:moveTo>
                    <a:pt x="0" y="1303345"/>
                  </a:moveTo>
                  <a:lnTo>
                    <a:pt x="325484" y="0"/>
                  </a:lnTo>
                </a:path>
              </a:pathLst>
            </a:custGeom>
            <a:ln w="35883">
              <a:solidFill>
                <a:srgbClr val="000000"/>
              </a:solidFill>
            </a:ln>
          </p:spPr>
          <p:txBody>
            <a:bodyPr wrap="square" lIns="0" tIns="0" rIns="0" bIns="0" rtlCol="0"/>
            <a:lstStyle/>
            <a:p/>
          </p:txBody>
        </p:sp>
        <p:sp>
          <p:nvSpPr>
            <p:cNvPr id="13" name="object 13" descr=""/>
            <p:cNvSpPr/>
            <p:nvPr/>
          </p:nvSpPr>
          <p:spPr>
            <a:xfrm>
              <a:off x="7714318" y="7928809"/>
              <a:ext cx="1301750" cy="1123950"/>
            </a:xfrm>
            <a:custGeom>
              <a:avLst/>
              <a:gdLst/>
              <a:ahLst/>
              <a:cxnLst/>
              <a:rect l="l" t="t" r="r" b="b"/>
              <a:pathLst>
                <a:path w="1301750" h="1123950">
                  <a:moveTo>
                    <a:pt x="0" y="1123833"/>
                  </a:moveTo>
                  <a:lnTo>
                    <a:pt x="1301305" y="0"/>
                  </a:lnTo>
                </a:path>
              </a:pathLst>
            </a:custGeom>
            <a:ln w="35848">
              <a:solidFill>
                <a:srgbClr val="000000"/>
              </a:solidFill>
            </a:ln>
          </p:spPr>
          <p:txBody>
            <a:bodyPr wrap="square" lIns="0" tIns="0" rIns="0" bIns="0" rtlCol="0"/>
            <a:lstStyle/>
            <a:p/>
          </p:txBody>
        </p:sp>
        <p:sp>
          <p:nvSpPr>
            <p:cNvPr id="14" name="object 14" descr=""/>
            <p:cNvSpPr/>
            <p:nvPr/>
          </p:nvSpPr>
          <p:spPr>
            <a:xfrm>
              <a:off x="8463138" y="9767963"/>
              <a:ext cx="1452880" cy="740410"/>
            </a:xfrm>
            <a:custGeom>
              <a:avLst/>
              <a:gdLst/>
              <a:ahLst/>
              <a:cxnLst/>
              <a:rect l="l" t="t" r="r" b="b"/>
              <a:pathLst>
                <a:path w="1452879" h="740409">
                  <a:moveTo>
                    <a:pt x="0" y="0"/>
                  </a:moveTo>
                  <a:lnTo>
                    <a:pt x="1452273" y="739910"/>
                  </a:lnTo>
                </a:path>
              </a:pathLst>
            </a:custGeom>
            <a:ln w="35817">
              <a:solidFill>
                <a:srgbClr val="000000"/>
              </a:solidFill>
            </a:ln>
          </p:spPr>
          <p:txBody>
            <a:bodyPr wrap="square" lIns="0" tIns="0" rIns="0" bIns="0" rtlCol="0"/>
            <a:lstStyle/>
            <a:p/>
          </p:txBody>
        </p:sp>
        <p:sp>
          <p:nvSpPr>
            <p:cNvPr id="15" name="object 15" descr=""/>
            <p:cNvSpPr/>
            <p:nvPr/>
          </p:nvSpPr>
          <p:spPr>
            <a:xfrm>
              <a:off x="4765606" y="9375611"/>
              <a:ext cx="1764030" cy="359410"/>
            </a:xfrm>
            <a:custGeom>
              <a:avLst/>
              <a:gdLst/>
              <a:ahLst/>
              <a:cxnLst/>
              <a:rect l="l" t="t" r="r" b="b"/>
              <a:pathLst>
                <a:path w="1764029" h="359409">
                  <a:moveTo>
                    <a:pt x="0" y="0"/>
                  </a:moveTo>
                  <a:lnTo>
                    <a:pt x="1763840" y="358881"/>
                  </a:lnTo>
                </a:path>
              </a:pathLst>
            </a:custGeom>
            <a:ln w="35820">
              <a:solidFill>
                <a:srgbClr val="000000"/>
              </a:solidFill>
            </a:ln>
          </p:spPr>
          <p:txBody>
            <a:bodyPr wrap="square" lIns="0" tIns="0" rIns="0" bIns="0" rtlCol="0"/>
            <a:lstStyle/>
            <a:p/>
          </p:txBody>
        </p:sp>
        <p:sp>
          <p:nvSpPr>
            <p:cNvPr id="16" name="object 16" descr=""/>
            <p:cNvSpPr/>
            <p:nvPr/>
          </p:nvSpPr>
          <p:spPr>
            <a:xfrm>
              <a:off x="6938228" y="7936005"/>
              <a:ext cx="263525" cy="733425"/>
            </a:xfrm>
            <a:custGeom>
              <a:avLst/>
              <a:gdLst/>
              <a:ahLst/>
              <a:cxnLst/>
              <a:rect l="l" t="t" r="r" b="b"/>
              <a:pathLst>
                <a:path w="263525" h="733425">
                  <a:moveTo>
                    <a:pt x="263135" y="733419"/>
                  </a:moveTo>
                  <a:lnTo>
                    <a:pt x="0" y="0"/>
                  </a:lnTo>
                </a:path>
              </a:pathLst>
            </a:custGeom>
            <a:ln w="35860">
              <a:solidFill>
                <a:srgbClr val="000000"/>
              </a:solidFill>
            </a:ln>
          </p:spPr>
          <p:txBody>
            <a:bodyPr wrap="square" lIns="0" tIns="0" rIns="0" bIns="0" rtlCol="0"/>
            <a:lstStyle/>
            <a:p/>
          </p:txBody>
        </p:sp>
        <p:sp>
          <p:nvSpPr>
            <p:cNvPr id="17" name="object 17" descr=""/>
            <p:cNvSpPr/>
            <p:nvPr/>
          </p:nvSpPr>
          <p:spPr>
            <a:xfrm>
              <a:off x="2863160" y="15598634"/>
              <a:ext cx="0" cy="1522730"/>
            </a:xfrm>
            <a:custGeom>
              <a:avLst/>
              <a:gdLst/>
              <a:ahLst/>
              <a:cxnLst/>
              <a:rect l="l" t="t" r="r" b="b"/>
              <a:pathLst>
                <a:path w="0" h="1522730">
                  <a:moveTo>
                    <a:pt x="0" y="1522407"/>
                  </a:moveTo>
                  <a:lnTo>
                    <a:pt x="0" y="0"/>
                  </a:lnTo>
                </a:path>
              </a:pathLst>
            </a:custGeom>
            <a:ln w="35718">
              <a:solidFill>
                <a:srgbClr val="000000"/>
              </a:solidFill>
            </a:ln>
          </p:spPr>
          <p:txBody>
            <a:bodyPr wrap="square" lIns="0" tIns="0" rIns="0" bIns="0" rtlCol="0"/>
            <a:lstStyle/>
            <a:p/>
          </p:txBody>
        </p:sp>
      </p:grpSp>
      <p:sp>
        <p:nvSpPr>
          <p:cNvPr id="18" name="object 18" descr=""/>
          <p:cNvSpPr txBox="1"/>
          <p:nvPr/>
        </p:nvSpPr>
        <p:spPr>
          <a:xfrm>
            <a:off x="3285701" y="9092354"/>
            <a:ext cx="1362710" cy="455295"/>
          </a:xfrm>
          <a:prstGeom prst="rect">
            <a:avLst/>
          </a:prstGeom>
        </p:spPr>
        <p:txBody>
          <a:bodyPr wrap="square" lIns="0" tIns="15240" rIns="0" bIns="0" rtlCol="0" vert="horz">
            <a:spAutoFit/>
          </a:bodyPr>
          <a:lstStyle/>
          <a:p>
            <a:pPr marL="12700">
              <a:lnSpc>
                <a:spcPct val="100000"/>
              </a:lnSpc>
              <a:spcBef>
                <a:spcPts val="120"/>
              </a:spcBef>
            </a:pPr>
            <a:r>
              <a:rPr dirty="0" sz="2800" spc="-165">
                <a:latin typeface="Times New Roman"/>
                <a:ea typeface="Times New Roman"/>
                <a:cs typeface="Times New Roman"/>
                <a:sym typeface="Times New Roman"/>
              </a:rPr>
              <a:t>Sewing structure</a:t>
            </a:r>
            <a:endParaRPr sz="2800">
              <a:latin typeface="SimSun"/>
              <a:cs typeface="SimSun"/>
            </a:endParaRPr>
          </a:p>
        </p:txBody>
      </p:sp>
      <p:sp>
        <p:nvSpPr>
          <p:cNvPr id="19" name="object 19" descr=""/>
          <p:cNvSpPr txBox="1"/>
          <p:nvPr/>
        </p:nvSpPr>
        <p:spPr>
          <a:xfrm>
            <a:off x="9903340" y="10242563"/>
            <a:ext cx="1745614" cy="1296035"/>
          </a:xfrm>
          <a:prstGeom prst="rect">
            <a:avLst/>
          </a:prstGeom>
        </p:spPr>
        <p:txBody>
          <a:bodyPr wrap="square" lIns="0" tIns="17145" rIns="0" bIns="0" rtlCol="0" vert="horz">
            <a:spAutoFit/>
          </a:bodyPr>
          <a:lstStyle/>
          <a:p>
            <a:pPr marL="12700">
              <a:lnSpc>
                <a:spcPct val="100000"/>
              </a:lnSpc>
              <a:spcBef>
                <a:spcPts val="135"/>
              </a:spcBef>
            </a:pPr>
            <a:r>
              <a:rPr dirty="0" sz="2800" spc="-150">
                <a:latin typeface="Times New Roman"/>
                <a:ea typeface="Times New Roman"/>
                <a:cs typeface="Times New Roman"/>
                <a:sym typeface="Times New Roman"/>
              </a:rPr>
              <a:t>Install the gasket</a:t>
            </a:r>
            <a:endParaRPr sz="2800">
              <a:latin typeface="SimSun"/>
              <a:cs typeface="SimSun"/>
            </a:endParaRPr>
          </a:p>
          <a:p>
            <a:pPr marL="729615">
              <a:lnSpc>
                <a:spcPct val="100000"/>
              </a:lnSpc>
              <a:spcBef>
                <a:spcPts val="3245"/>
              </a:spcBef>
            </a:pPr>
            <a:r>
              <a:rPr dirty="0" sz="2800" spc="-160">
                <a:latin typeface="Times New Roman"/>
                <a:ea typeface="Times New Roman"/>
                <a:cs typeface="Times New Roman"/>
                <a:sym typeface="Times New Roman"/>
              </a:rPr>
              <a:t>Outer tube wall</a:t>
            </a:r>
            <a:endParaRPr sz="2800">
              <a:latin typeface="SimSun"/>
              <a:cs typeface="SimSun"/>
            </a:endParaRPr>
          </a:p>
        </p:txBody>
      </p:sp>
      <p:sp>
        <p:nvSpPr>
          <p:cNvPr id="20" name="object 20" descr=""/>
          <p:cNvSpPr txBox="1"/>
          <p:nvPr/>
        </p:nvSpPr>
        <p:spPr>
          <a:xfrm>
            <a:off x="1267843" y="1356323"/>
            <a:ext cx="11471275" cy="5260975"/>
          </a:xfrm>
          <a:prstGeom prst="rect">
            <a:avLst/>
          </a:prstGeom>
        </p:spPr>
        <p:txBody>
          <a:bodyPr wrap="square" lIns="0" tIns="16510" rIns="0" bIns="0" rtlCol="0" vert="horz">
            <a:spAutoFit/>
          </a:bodyPr>
          <a:lstStyle/>
          <a:p>
            <a:pPr marL="153670">
              <a:lnSpc>
                <a:spcPct val="100000"/>
              </a:lnSpc>
              <a:spcBef>
                <a:spcPts val="130"/>
              </a:spcBef>
            </a:pPr>
            <a:r>
              <a:rPr dirty="0" sz="2800" spc="215">
                <a:solidFill>
                  <a:srgbClr val="FF3131"/>
                </a:solidFill>
                <a:latin typeface="Times New Roman"/>
                <a:ea typeface="Times New Roman"/>
                <a:cs typeface="Times New Roman"/>
                <a:sym typeface="Times New Roman"/>
              </a:rPr>
              <a:t>Note:</a:t>
            </a:r>
            <a:endParaRPr sz="2800">
              <a:latin typeface="SimSun"/>
              <a:cs typeface="SimSun"/>
            </a:endParaRPr>
          </a:p>
          <a:p>
            <a:pPr algn="just" marL="153670" marR="7620">
              <a:lnSpc>
                <a:spcPts val="3670"/>
              </a:lnSpc>
              <a:spcBef>
                <a:spcPts val="170"/>
              </a:spcBef>
            </a:pPr>
            <a:r>
              <a:rPr dirty="0" sz="3100" spc="-204">
                <a:latin typeface="Times New Roman"/>
                <a:ea typeface="Times New Roman"/>
                <a:cs typeface="Times New Roman"/>
                <a:sym typeface="Times New Roman"/>
              </a:rPr>
              <a:t>(1) At room temperature and 1 standard atmosphere, the default measured liquid is 0# diesel. The measurement range can be modified, and the sensor length needs to be customized according to the fuel tank. Please specify the height. The measurement range can be modified and different types of liquids can be detected for corresponding shipments;</a:t>
            </a:r>
            <a:r>
              <a:rPr dirty="0" sz="3100" spc="-35">
                <a:latin typeface="Arial"/>
                <a:cs typeface="Arial"/>
              </a:rPr>
              <a:t/>
            </a:r>
            <a:r>
              <a:rPr dirty="0" sz="3100" spc="-235">
                <a:latin typeface="Arial"/>
                <a:cs typeface="Arial"/>
              </a:rPr>
              <a:t/>
            </a:r>
            <a:r>
              <a:rPr dirty="0" sz="900" spc="930">
                <a:latin typeface="SimSun"/>
                <a:cs typeface="SimSun"/>
              </a:rPr>
              <a:t/>
            </a:r>
            <a:r>
              <a:rPr dirty="0" sz="2850" spc="360">
                <a:latin typeface="SimSun"/>
                <a:cs typeface="SimSun"/>
              </a:rPr>
              <a:t/>
            </a:r>
            <a:r>
              <a:rPr dirty="0" sz="2800" spc="-505">
                <a:latin typeface="SimSun"/>
                <a:cs typeface="SimSun"/>
              </a:rPr>
              <a:t/>
            </a:r>
            <a:r>
              <a:rPr dirty="0" sz="3100" spc="-35">
                <a:latin typeface="Arial"/>
                <a:cs typeface="Arial"/>
              </a:rPr>
              <a:t/>
            </a:r>
            <a:r>
              <a:rPr dirty="0" sz="3100" spc="-270">
                <a:latin typeface="Arial"/>
                <a:cs typeface="Arial"/>
              </a:rPr>
              <a:t> </a:t>
            </a:r>
            <a:r>
              <a:rPr dirty="0" sz="2800" spc="190">
                <a:latin typeface="SimSun"/>
                <a:cs typeface="SimSun"/>
              </a:rPr>
              <a:t/>
            </a:r>
            <a:r>
              <a:rPr dirty="0" sz="2750" spc="450">
                <a:latin typeface="SimSun"/>
                <a:cs typeface="SimSun"/>
              </a:rPr>
              <a:t/>
            </a:r>
            <a:r>
              <a:rPr dirty="0" sz="2800" spc="150">
                <a:latin typeface="SimSun"/>
                <a:cs typeface="SimSun"/>
              </a:rPr>
              <a:t/>
            </a:r>
            <a:r>
              <a:rPr dirty="0" sz="3100" spc="-35">
                <a:latin typeface="Arial"/>
                <a:cs typeface="Arial"/>
              </a:rPr>
              <a:t/>
            </a:r>
            <a:r>
              <a:rPr dirty="0" sz="3100" spc="-180">
                <a:latin typeface="Arial"/>
                <a:cs typeface="Arial"/>
              </a:rPr>
              <a:t/>
            </a:r>
            <a:r>
              <a:rPr dirty="0" sz="2800" spc="420">
                <a:latin typeface="SimSun"/>
                <a:cs typeface="SimSun"/>
              </a:rPr>
              <a:t/>
            </a:r>
            <a:r>
              <a:rPr dirty="0" sz="900" spc="930">
                <a:latin typeface="SimSun"/>
                <a:cs typeface="SimSun"/>
              </a:rPr>
              <a:t/>
            </a:r>
            <a:r>
              <a:rPr dirty="0" sz="2800" spc="270">
                <a:latin typeface="SimSun"/>
                <a:cs typeface="SimSun"/>
              </a:rPr>
              <a:t/>
            </a:r>
            <a:r>
              <a:rPr dirty="0" sz="2800" spc="135">
                <a:latin typeface="SimSun"/>
                <a:cs typeface="SimSun"/>
              </a:rPr>
              <a:t/>
            </a:r>
            <a:r>
              <a:rPr dirty="0" sz="2850" spc="335">
                <a:latin typeface="SimSun"/>
                <a:cs typeface="SimSun"/>
              </a:rPr>
              <a:t/>
            </a:r>
            <a:r>
              <a:rPr dirty="0" sz="2800" spc="395">
                <a:latin typeface="SimSun"/>
                <a:cs typeface="SimSun"/>
              </a:rPr>
              <a:t/>
            </a:r>
            <a:r>
              <a:rPr dirty="0" sz="2850" spc="335">
                <a:latin typeface="SimSun"/>
                <a:cs typeface="SimSun"/>
              </a:rPr>
              <a:t/>
            </a:r>
            <a:r>
              <a:rPr dirty="0" sz="2800" spc="125">
                <a:latin typeface="SimSun"/>
                <a:cs typeface="SimSun"/>
              </a:rPr>
              <a:t/>
            </a:r>
            <a:r>
              <a:rPr dirty="0" sz="2800" spc="350">
                <a:latin typeface="SimSun"/>
                <a:cs typeface="SimSun"/>
              </a:rPr>
              <a:t/>
            </a:r>
            <a:r>
              <a:rPr dirty="0" sz="2850" spc="295">
                <a:latin typeface="SimSun"/>
                <a:cs typeface="SimSun"/>
              </a:rPr>
              <a:t/>
            </a:r>
            <a:r>
              <a:rPr dirty="0" sz="2800" spc="180">
                <a:latin typeface="SimSun"/>
                <a:cs typeface="SimSun"/>
              </a:rPr>
              <a:t/>
            </a:r>
            <a:endParaRPr sz="2800">
              <a:latin typeface="SimSun"/>
              <a:cs typeface="SimSun"/>
            </a:endParaRPr>
          </a:p>
          <a:p>
            <a:pPr algn="just" marL="153670">
              <a:lnSpc>
                <a:spcPts val="3545"/>
              </a:lnSpc>
            </a:pPr>
            <a:r>
              <a:rPr dirty="0" sz="3100" spc="-204">
                <a:latin typeface="Times New Roman"/>
                <a:ea typeface="Times New Roman"/>
                <a:cs typeface="Times New Roman"/>
                <a:sym typeface="Times New Roman"/>
              </a:rPr>
              <a:t>(2) The pole has a wall thickness of 1mm and is constructed of stainless steel. Depending on the liquid being measured, please take precautions in advance</a:t>
            </a:r>
            <a:r>
              <a:rPr dirty="0" sz="3100" spc="-40">
                <a:latin typeface="Arial"/>
                <a:cs typeface="Arial"/>
              </a:rPr>
              <a:t/>
            </a:r>
            <a:r>
              <a:rPr dirty="0" sz="3100" spc="-250">
                <a:latin typeface="Arial"/>
                <a:cs typeface="Arial"/>
              </a:rPr>
              <a:t/>
            </a:r>
            <a:r>
              <a:rPr dirty="0" sz="900" spc="905">
                <a:latin typeface="SimSun"/>
                <a:cs typeface="SimSun"/>
              </a:rPr>
              <a:t/>
            </a:r>
            <a:r>
              <a:rPr dirty="0" sz="2800" spc="5">
                <a:latin typeface="SimSun"/>
                <a:cs typeface="SimSun"/>
              </a:rPr>
              <a:t/>
            </a:r>
            <a:r>
              <a:rPr dirty="0" sz="3100" spc="-40">
                <a:latin typeface="Arial"/>
                <a:cs typeface="Arial"/>
              </a:rPr>
              <a:t/>
            </a:r>
            <a:r>
              <a:rPr dirty="0" sz="3100" spc="-325">
                <a:latin typeface="Arial"/>
                <a:cs typeface="Arial"/>
              </a:rPr>
              <a:t> </a:t>
            </a:r>
            <a:r>
              <a:rPr dirty="0" sz="3100" spc="-85">
                <a:latin typeface="Arial"/>
                <a:cs typeface="Arial"/>
              </a:rPr>
              <a:t/>
            </a:r>
            <a:r>
              <a:rPr dirty="0" sz="3100" spc="-325">
                <a:latin typeface="Arial"/>
                <a:cs typeface="Arial"/>
              </a:rPr>
              <a:t> </a:t>
            </a:r>
            <a:r>
              <a:rPr dirty="0" sz="3100" spc="-85">
                <a:latin typeface="Arial"/>
                <a:cs typeface="Arial"/>
              </a:rPr>
              <a:t/>
            </a:r>
            <a:r>
              <a:rPr dirty="0" sz="3100" spc="-320">
                <a:latin typeface="Arial"/>
                <a:cs typeface="Arial"/>
              </a:rPr>
              <a:t> </a:t>
            </a:r>
            <a:r>
              <a:rPr dirty="0" sz="2800" spc="70">
                <a:latin typeface="SimSun"/>
                <a:cs typeface="SimSun"/>
              </a:rPr>
              <a:t/>
            </a:r>
            <a:endParaRPr sz="2800">
              <a:latin typeface="SimSun"/>
              <a:cs typeface="SimSun"/>
            </a:endParaRPr>
          </a:p>
          <a:p>
            <a:pPr marL="153670">
              <a:lnSpc>
                <a:spcPct val="100000"/>
              </a:lnSpc>
              <a:spcBef>
                <a:spcPts val="245"/>
              </a:spcBef>
            </a:pPr>
            <a:r>
              <a:rPr dirty="0" sz="2800" spc="235">
                <a:latin typeface="Times New Roman"/>
                <a:ea typeface="Times New Roman"/>
                <a:cs typeface="Times New Roman"/>
                <a:sym typeface="Times New Roman"/>
              </a:rPr>
              <a:t>Inform and prepare different types of stainless steel materials for production.</a:t>
            </a:r>
            <a:r>
              <a:rPr dirty="0" sz="900" spc="1675">
                <a:latin typeface="SimSun"/>
                <a:cs typeface="SimSun"/>
              </a:rPr>
              <a:t/>
            </a:r>
            <a:endParaRPr sz="900">
              <a:latin typeface="SimSun"/>
              <a:cs typeface="SimSun"/>
            </a:endParaRPr>
          </a:p>
          <a:p>
            <a:pPr marL="153670">
              <a:lnSpc>
                <a:spcPts val="3695"/>
              </a:lnSpc>
              <a:spcBef>
                <a:spcPts val="65"/>
              </a:spcBef>
            </a:pPr>
            <a:r>
              <a:rPr dirty="0" sz="3100" spc="-204">
                <a:latin typeface="Times New Roman"/>
                <a:ea typeface="Times New Roman"/>
                <a:cs typeface="Times New Roman"/>
                <a:sym typeface="Times New Roman"/>
              </a:rPr>
              <a:t>(3) Long-term inventory for RS232 and RS485 interfaces, with customizable dimensions and voltage</a:t>
            </a:r>
            <a:r>
              <a:rPr dirty="0" sz="3100" spc="-40">
                <a:latin typeface="Arial"/>
                <a:cs typeface="Arial"/>
              </a:rPr>
              <a:t/>
            </a:r>
            <a:r>
              <a:rPr dirty="0" sz="3100" spc="-250">
                <a:latin typeface="Arial"/>
                <a:cs typeface="Arial"/>
              </a:rPr>
              <a:t/>
            </a:r>
            <a:r>
              <a:rPr dirty="0" sz="900" spc="905">
                <a:latin typeface="SimSun"/>
                <a:cs typeface="SimSun"/>
              </a:rPr>
              <a:t/>
            </a:r>
            <a:r>
              <a:rPr dirty="0" sz="2800" spc="355">
                <a:latin typeface="SimSun"/>
                <a:cs typeface="SimSun"/>
              </a:rPr>
              <a:t/>
            </a:r>
            <a:r>
              <a:rPr dirty="0" sz="3100" spc="-385">
                <a:latin typeface="Arial"/>
                <a:cs typeface="Arial"/>
              </a:rPr>
              <a:t/>
            </a:r>
            <a:r>
              <a:rPr dirty="0" sz="3100" spc="-330">
                <a:latin typeface="Arial"/>
                <a:cs typeface="Arial"/>
              </a:rPr>
              <a:t> </a:t>
            </a:r>
            <a:r>
              <a:rPr dirty="0" sz="3100" spc="-290">
                <a:latin typeface="Arial"/>
                <a:cs typeface="Arial"/>
              </a:rPr>
              <a:t/>
            </a:r>
            <a:r>
              <a:rPr dirty="0" sz="3100" spc="-330">
                <a:latin typeface="Arial"/>
                <a:cs typeface="Arial"/>
              </a:rPr>
              <a:t> </a:t>
            </a:r>
            <a:r>
              <a:rPr dirty="0" sz="3100" spc="-40">
                <a:latin typeface="Arial"/>
                <a:cs typeface="Arial"/>
              </a:rPr>
              <a:t/>
            </a:r>
            <a:r>
              <a:rPr dirty="0" sz="3100" spc="-325">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2800" spc="355">
                <a:latin typeface="SimSun"/>
                <a:cs typeface="SimSun"/>
              </a:rPr>
              <a:t/>
            </a:r>
            <a:r>
              <a:rPr dirty="0" sz="3100" spc="-385">
                <a:latin typeface="Arial"/>
                <a:cs typeface="Arial"/>
              </a:rPr>
              <a:t/>
            </a:r>
            <a:r>
              <a:rPr dirty="0" sz="3100" spc="-325">
                <a:latin typeface="Arial"/>
                <a:cs typeface="Arial"/>
              </a:rPr>
              <a:t> </a:t>
            </a:r>
            <a:r>
              <a:rPr dirty="0" sz="3100" spc="-29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a:latin typeface="Arial"/>
                <a:cs typeface="Arial"/>
              </a:rPr>
              <a:t/>
            </a:r>
            <a:r>
              <a:rPr dirty="0" sz="3100" spc="-325">
                <a:latin typeface="Arial"/>
                <a:cs typeface="Arial"/>
              </a:rPr>
              <a:t> </a:t>
            </a:r>
            <a:r>
              <a:rPr dirty="0" sz="3100" spc="-40">
                <a:latin typeface="Arial"/>
                <a:cs typeface="Arial"/>
              </a:rPr>
              <a:t/>
            </a:r>
            <a:r>
              <a:rPr dirty="0" sz="3100" spc="-330">
                <a:latin typeface="Arial"/>
                <a:cs typeface="Arial"/>
              </a:rPr>
              <a:t> </a:t>
            </a:r>
            <a:r>
              <a:rPr dirty="0" sz="2800" spc="60">
                <a:latin typeface="SimSun"/>
                <a:cs typeface="SimSun"/>
              </a:rPr>
              <a:t/>
            </a:r>
            <a:endParaRPr sz="2800">
              <a:latin typeface="SimSun"/>
              <a:cs typeface="SimSun"/>
            </a:endParaRPr>
          </a:p>
          <a:p>
            <a:pPr marL="153670">
              <a:lnSpc>
                <a:spcPts val="3665"/>
              </a:lnSpc>
            </a:pPr>
            <a:r>
              <a:rPr dirty="0" sz="2800" spc="235">
                <a:latin typeface="Times New Roman"/>
                <a:ea typeface="Times New Roman"/>
                <a:cs typeface="Times New Roman"/>
                <a:sym typeface="Times New Roman"/>
              </a:rPr>
              <a:t>Please make a reservation in advance for analog current output. It is recommended that the transmission distance for RS232 be less than</a:t>
            </a:r>
            <a:r>
              <a:rPr dirty="0" sz="3100" spc="-385">
                <a:latin typeface="Arial"/>
                <a:cs typeface="Arial"/>
              </a:rPr>
              <a:t/>
            </a:r>
            <a:r>
              <a:rPr dirty="0" sz="3100" spc="-325">
                <a:latin typeface="Arial"/>
                <a:cs typeface="Arial"/>
              </a:rPr>
              <a:t> </a:t>
            </a:r>
            <a:r>
              <a:rPr dirty="0" sz="3100" spc="-290">
                <a:latin typeface="Arial"/>
                <a:cs typeface="Arial"/>
              </a:rPr>
              <a:t/>
            </a:r>
            <a:r>
              <a:rPr dirty="0" sz="3100" spc="-325">
                <a:latin typeface="Arial"/>
                <a:cs typeface="Arial"/>
              </a:rPr>
              <a:t> </a:t>
            </a:r>
            <a:r>
              <a:rPr dirty="0" sz="3100" spc="-40">
                <a:latin typeface="Arial"/>
                <a:cs typeface="Arial"/>
              </a:rPr>
              <a:t/>
            </a:r>
            <a:r>
              <a:rPr dirty="0" sz="3100" spc="-320">
                <a:latin typeface="Arial"/>
                <a:cs typeface="Arial"/>
              </a:rPr>
              <a:t> </a:t>
            </a:r>
            <a:r>
              <a:rPr dirty="0" sz="3100" spc="-40">
                <a:latin typeface="Arial"/>
                <a:cs typeface="Arial"/>
              </a:rPr>
              <a:t/>
            </a:r>
            <a:r>
              <a:rPr dirty="0" sz="3100" spc="-325">
                <a:latin typeface="Arial"/>
                <a:cs typeface="Arial"/>
              </a:rPr>
              <a:t> </a:t>
            </a:r>
            <a:r>
              <a:rPr dirty="0" sz="3100" spc="-40">
                <a:latin typeface="Arial"/>
                <a:cs typeface="Arial"/>
              </a:rPr>
              <a:t/>
            </a:r>
            <a:r>
              <a:rPr dirty="0" sz="3100" spc="-325">
                <a:latin typeface="Arial"/>
                <a:cs typeface="Arial"/>
              </a:rPr>
              <a:t> </a:t>
            </a:r>
            <a:r>
              <a:rPr dirty="0" sz="2800" spc="355">
                <a:latin typeface="SimSun"/>
                <a:cs typeface="SimSun"/>
              </a:rPr>
              <a:t/>
            </a:r>
            <a:r>
              <a:rPr dirty="0" sz="2850" spc="295">
                <a:latin typeface="SimSun"/>
                <a:cs typeface="SimSun"/>
              </a:rPr>
              <a:t/>
            </a:r>
            <a:r>
              <a:rPr dirty="0" sz="2800" spc="220">
                <a:latin typeface="SimSun"/>
                <a:cs typeface="SimSun"/>
              </a:rPr>
              <a:t/>
            </a:r>
            <a:endParaRPr sz="2800">
              <a:latin typeface="SimSun"/>
              <a:cs typeface="SimSun"/>
            </a:endParaRPr>
          </a:p>
          <a:p>
            <a:pPr algn="just" marL="153670">
              <a:lnSpc>
                <a:spcPts val="3695"/>
              </a:lnSpc>
            </a:pPr>
            <a:r>
              <a:rPr dirty="0" sz="3100" spc="-40">
                <a:latin typeface="Times New Roman"/>
                <a:ea typeface="Times New Roman"/>
                <a:cs typeface="Times New Roman"/>
                <a:sym typeface="Times New Roman"/>
              </a:rPr>
              <a:t>10m. For communication distances exceeding 10m, please choose RS485.</a:t>
            </a:r>
            <a:r>
              <a:rPr dirty="0" sz="3100" spc="-330">
                <a:latin typeface="Arial"/>
                <a:cs typeface="Arial"/>
              </a:rPr>
              <a:t> </a:t>
            </a:r>
            <a:r>
              <a:rPr dirty="0" sz="3100" spc="-40">
                <a:latin typeface="Arial"/>
                <a:cs typeface="Arial"/>
              </a:rPr>
              <a:t/>
            </a:r>
            <a:r>
              <a:rPr dirty="0" sz="3100" spc="-330">
                <a:latin typeface="Arial"/>
                <a:cs typeface="Arial"/>
              </a:rPr>
              <a:t> </a:t>
            </a:r>
            <a:r>
              <a:rPr dirty="0" sz="3100" spc="-85">
                <a:latin typeface="Arial"/>
                <a:cs typeface="Arial"/>
              </a:rPr>
              <a:t/>
            </a:r>
            <a:r>
              <a:rPr dirty="0" sz="3100" spc="-330">
                <a:latin typeface="Arial"/>
                <a:cs typeface="Arial"/>
              </a:rPr>
              <a:t> </a:t>
            </a:r>
            <a:r>
              <a:rPr dirty="0" sz="2800" spc="-350">
                <a:latin typeface="SimSun"/>
                <a:cs typeface="SimSun"/>
              </a:rPr>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85">
                <a:latin typeface="Arial"/>
                <a:cs typeface="Arial"/>
              </a:rPr>
              <a:t/>
            </a:r>
            <a:r>
              <a:rPr dirty="0" sz="3100" spc="-325">
                <a:latin typeface="Arial"/>
                <a:cs typeface="Arial"/>
              </a:rPr>
              <a:t> </a:t>
            </a:r>
            <a:r>
              <a:rPr dirty="0" sz="2800" spc="355">
                <a:latin typeface="SimSun"/>
                <a:cs typeface="SimSun"/>
              </a:rPr>
              <a:t/>
            </a:r>
            <a:r>
              <a:rPr dirty="0" sz="3100" spc="-385">
                <a:latin typeface="Arial"/>
                <a:cs typeface="Arial"/>
              </a:rPr>
              <a:t/>
            </a:r>
            <a:r>
              <a:rPr dirty="0" sz="3100" spc="-330">
                <a:latin typeface="Arial"/>
                <a:cs typeface="Arial"/>
              </a:rPr>
              <a:t> </a:t>
            </a:r>
            <a:r>
              <a:rPr dirty="0" sz="3100" spc="-29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a:latin typeface="Arial"/>
                <a:cs typeface="Arial"/>
              </a:rPr>
              <a:t/>
            </a:r>
            <a:r>
              <a:rPr dirty="0" sz="3100" spc="-325">
                <a:latin typeface="Arial"/>
                <a:cs typeface="Arial"/>
              </a:rPr>
              <a:t> </a:t>
            </a:r>
            <a:r>
              <a:rPr dirty="0" sz="3100" spc="-40">
                <a:latin typeface="Arial"/>
                <a:cs typeface="Arial"/>
              </a:rPr>
              <a:t/>
            </a:r>
            <a:r>
              <a:rPr dirty="0" sz="3100" spc="-330">
                <a:latin typeface="Arial"/>
                <a:cs typeface="Arial"/>
              </a:rPr>
              <a:t> </a:t>
            </a:r>
            <a:r>
              <a:rPr dirty="0" sz="900" spc="1675">
                <a:latin typeface="SimSun"/>
                <a:cs typeface="SimSun"/>
              </a:rPr>
              <a:t/>
            </a:r>
            <a:endParaRPr sz="900">
              <a:latin typeface="SimSun"/>
              <a:cs typeface="SimSun"/>
            </a:endParaRPr>
          </a:p>
          <a:p>
            <a:pPr>
              <a:lnSpc>
                <a:spcPct val="100000"/>
              </a:lnSpc>
              <a:spcBef>
                <a:spcPts val="1085"/>
              </a:spcBef>
            </a:pPr>
            <a:endParaRPr sz="2600">
              <a:latin typeface="SimSun"/>
              <a:cs typeface="SimSun"/>
            </a:endParaRPr>
          </a:p>
          <a:p>
            <a:pPr marL="12700">
              <a:lnSpc>
                <a:spcPct val="100000"/>
              </a:lnSpc>
            </a:pPr>
            <a:r>
              <a:rPr dirty="0" sz="3300" spc="380">
                <a:solidFill>
                  <a:srgbClr val="2346E9"/>
                </a:solidFill>
                <a:latin typeface="Times New Roman"/>
                <a:ea typeface="Times New Roman"/>
                <a:cs typeface="Times New Roman"/>
                <a:sym typeface="Times New Roman"/>
              </a:rPr>
              <a:t>Product Structure Diagram</a:t>
            </a:r>
            <a:r>
              <a:rPr dirty="0" sz="3250" spc="420">
                <a:solidFill>
                  <a:srgbClr val="2346E9"/>
                </a:solidFill>
                <a:latin typeface="SimSun"/>
                <a:cs typeface="SimSun"/>
              </a:rPr>
              <a:t/>
            </a:r>
            <a:r>
              <a:rPr dirty="0" sz="3300" spc="-50">
                <a:solidFill>
                  <a:srgbClr val="2346E9"/>
                </a:solidFill>
                <a:latin typeface="SimSun"/>
                <a:cs typeface="SimSun"/>
              </a:rPr>
              <a:t/>
            </a:r>
            <a:endParaRPr sz="3300">
              <a:latin typeface="SimSun"/>
              <a:cs typeface="SimSun"/>
            </a:endParaRPr>
          </a:p>
        </p:txBody>
      </p:sp>
      <p:sp>
        <p:nvSpPr>
          <p:cNvPr id="21" name="object 21" descr=""/>
          <p:cNvSpPr txBox="1"/>
          <p:nvPr/>
        </p:nvSpPr>
        <p:spPr>
          <a:xfrm>
            <a:off x="10453440" y="8492551"/>
            <a:ext cx="694055" cy="457200"/>
          </a:xfrm>
          <a:prstGeom prst="rect">
            <a:avLst/>
          </a:prstGeom>
        </p:spPr>
        <p:txBody>
          <a:bodyPr wrap="square" lIns="0" tIns="16510" rIns="0" bIns="0" rtlCol="0" vert="horz">
            <a:spAutoFit/>
          </a:bodyPr>
          <a:lstStyle/>
          <a:p>
            <a:pPr marL="12700">
              <a:lnSpc>
                <a:spcPct val="100000"/>
              </a:lnSpc>
              <a:spcBef>
                <a:spcPts val="130"/>
              </a:spcBef>
            </a:pPr>
            <a:r>
              <a:rPr dirty="0" sz="2800" spc="-150">
                <a:latin typeface="Times New Roman"/>
                <a:ea typeface="Times New Roman"/>
                <a:cs typeface="Times New Roman"/>
                <a:sym typeface="Times New Roman"/>
              </a:rPr>
              <a:t>flange</a:t>
            </a:r>
            <a:endParaRPr sz="2800">
              <a:latin typeface="SimSun"/>
              <a:cs typeface="SimSun"/>
            </a:endParaRPr>
          </a:p>
        </p:txBody>
      </p:sp>
      <p:sp>
        <p:nvSpPr>
          <p:cNvPr id="22" name="object 22" descr=""/>
          <p:cNvSpPr/>
          <p:nvPr/>
        </p:nvSpPr>
        <p:spPr>
          <a:xfrm>
            <a:off x="8543129" y="8815710"/>
            <a:ext cx="1931670" cy="340995"/>
          </a:xfrm>
          <a:custGeom>
            <a:avLst/>
            <a:gdLst/>
            <a:ahLst/>
            <a:cxnLst/>
            <a:rect l="l" t="t" r="r" b="b"/>
            <a:pathLst>
              <a:path w="1931670" h="340995">
                <a:moveTo>
                  <a:pt x="0" y="340500"/>
                </a:moveTo>
                <a:lnTo>
                  <a:pt x="1931491" y="0"/>
                </a:lnTo>
              </a:path>
            </a:pathLst>
          </a:custGeom>
          <a:ln w="35822">
            <a:solidFill>
              <a:srgbClr val="000000"/>
            </a:solidFill>
          </a:ln>
        </p:spPr>
        <p:txBody>
          <a:bodyPr wrap="square" lIns="0" tIns="0" rIns="0" bIns="0" rtlCol="0"/>
          <a:lstStyle/>
          <a:p/>
        </p:txBody>
      </p:sp>
      <p:sp>
        <p:nvSpPr>
          <p:cNvPr id="23" name="object 23" descr=""/>
          <p:cNvSpPr txBox="1"/>
          <p:nvPr/>
        </p:nvSpPr>
        <p:spPr>
          <a:xfrm>
            <a:off x="12294416" y="19418799"/>
            <a:ext cx="568960" cy="338455"/>
          </a:xfrm>
          <a:prstGeom prst="rect">
            <a:avLst/>
          </a:prstGeom>
        </p:spPr>
        <p:txBody>
          <a:bodyPr wrap="square" lIns="0" tIns="0" rIns="0" bIns="0" rtlCol="0" vert="horz">
            <a:spAutoFit/>
          </a:bodyPr>
          <a:lstStyle/>
          <a:p>
            <a:pPr marL="38100">
              <a:lnSpc>
                <a:spcPts val="2540"/>
              </a:lnSpc>
            </a:pPr>
            <a:r>
              <a:rPr dirty="0" sz="2800" spc="-25">
                <a:latin typeface="Times New Roman"/>
                <a:ea typeface="Times New Roman"/>
                <a:cs typeface="Times New Roman"/>
                <a:sym typeface="Times New Roman"/>
              </a:rPr>
              <a:t>3/9</a:t>
            </a:r>
            <a:r>
              <a:rPr dirty="0" sz="2800" spc="-25">
                <a:latin typeface="Arial"/>
                <a:cs typeface="Arial"/>
              </a:rPr>
              <a:t/>
            </a:r>
            <a:endParaRPr sz="280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1408826" y="3684308"/>
            <a:ext cx="1563370" cy="457200"/>
          </a:xfrm>
          <a:prstGeom prst="rect">
            <a:avLst/>
          </a:prstGeom>
        </p:spPr>
        <p:txBody>
          <a:bodyPr wrap="square" lIns="0" tIns="16510" rIns="0" bIns="0" rtlCol="0" vert="horz">
            <a:spAutoFit/>
          </a:bodyPr>
          <a:lstStyle/>
          <a:p>
            <a:pPr marL="12700">
              <a:lnSpc>
                <a:spcPct val="100000"/>
              </a:lnSpc>
              <a:spcBef>
                <a:spcPts val="130"/>
              </a:spcBef>
            </a:pPr>
            <a:r>
              <a:rPr dirty="0" sz="2800" spc="235">
                <a:latin typeface="Times New Roman"/>
                <a:ea typeface="Times New Roman"/>
                <a:cs typeface="Times New Roman"/>
                <a:sym typeface="Times New Roman"/>
              </a:rPr>
              <a:t>hexadecimal</a:t>
            </a:r>
            <a:endParaRPr sz="2800">
              <a:latin typeface="SimSun"/>
              <a:cs typeface="SimSun"/>
            </a:endParaRPr>
          </a:p>
        </p:txBody>
      </p:sp>
      <p:sp>
        <p:nvSpPr>
          <p:cNvPr id="11" name="object 11" descr=""/>
          <p:cNvSpPr txBox="1"/>
          <p:nvPr/>
        </p:nvSpPr>
        <p:spPr>
          <a:xfrm>
            <a:off x="12165452" y="19418796"/>
            <a:ext cx="543560" cy="338455"/>
          </a:xfrm>
          <a:prstGeom prst="rect">
            <a:avLst/>
          </a:prstGeom>
        </p:spPr>
        <p:txBody>
          <a:bodyPr wrap="square" lIns="0" tIns="0" rIns="0" bIns="0" rtlCol="0" vert="horz">
            <a:spAutoFit/>
          </a:bodyPr>
          <a:lstStyle/>
          <a:p>
            <a:pPr marL="12700">
              <a:lnSpc>
                <a:spcPts val="2540"/>
              </a:lnSpc>
            </a:pPr>
            <a:r>
              <a:rPr dirty="0" sz="2800" spc="-25">
                <a:latin typeface="Times New Roman"/>
                <a:ea typeface="Times New Roman"/>
                <a:cs typeface="Times New Roman"/>
                <a:sym typeface="Times New Roman"/>
              </a:rPr>
              <a:t>4/9</a:t>
            </a:r>
            <a:endParaRPr sz="2800">
              <a:latin typeface="Arial"/>
              <a:cs typeface="Arial"/>
            </a:endParaRPr>
          </a:p>
        </p:txBody>
      </p:sp>
      <p:sp>
        <p:nvSpPr>
          <p:cNvPr id="3" name="object 3" descr=""/>
          <p:cNvSpPr txBox="1"/>
          <p:nvPr/>
        </p:nvSpPr>
        <p:spPr>
          <a:xfrm>
            <a:off x="3374321" y="3648038"/>
            <a:ext cx="7666355" cy="501015"/>
          </a:xfrm>
          <a:prstGeom prst="rect">
            <a:avLst/>
          </a:prstGeom>
        </p:spPr>
        <p:txBody>
          <a:bodyPr wrap="square" lIns="0" tIns="14604" rIns="0" bIns="0" rtlCol="0" vert="horz">
            <a:spAutoFit/>
          </a:bodyPr>
          <a:lstStyle/>
          <a:p>
            <a:pPr marL="12700">
              <a:lnSpc>
                <a:spcPct val="100000"/>
              </a:lnSpc>
              <a:spcBef>
                <a:spcPts val="114"/>
              </a:spcBef>
              <a:tabLst>
                <a:tab pos="351790" algn="l"/>
                <a:tab pos="1101090" algn="l"/>
                <a:tab pos="1849755" algn="l"/>
                <a:tab pos="2598420" algn="l"/>
                <a:tab pos="3347085" algn="l"/>
                <a:tab pos="4095750" algn="l"/>
                <a:tab pos="4845050" algn="l"/>
                <a:tab pos="5593715" algn="l"/>
                <a:tab pos="6342380" algn="l"/>
                <a:tab pos="7124065" algn="l"/>
              </a:tabLst>
            </a:pPr>
            <a:r>
              <a:rPr dirty="0" sz="3100" spc="-50">
                <a:latin typeface="Times New Roman"/>
                <a:ea typeface="Times New Roman"/>
                <a:cs typeface="Times New Roman"/>
                <a:sym typeface="Times New Roman"/>
              </a:rPr>
              <a:t>:24214944303133330D0A</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32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70">
                <a:latin typeface="Arial"/>
                <a:cs typeface="Arial"/>
              </a:rPr>
              <a:t/>
            </a:r>
            <a:endParaRPr sz="3100">
              <a:latin typeface="Arial"/>
              <a:cs typeface="Arial"/>
            </a:endParaRPr>
          </a:p>
        </p:txBody>
      </p:sp>
      <p:sp>
        <p:nvSpPr>
          <p:cNvPr id="4" name="object 4" descr=""/>
          <p:cNvSpPr txBox="1"/>
          <p:nvPr/>
        </p:nvSpPr>
        <p:spPr>
          <a:xfrm>
            <a:off x="1408826" y="151822"/>
            <a:ext cx="11323955" cy="3531235"/>
          </a:xfrm>
          <a:prstGeom prst="rect">
            <a:avLst/>
          </a:prstGeom>
        </p:spPr>
        <p:txBody>
          <a:bodyPr wrap="square" lIns="0" tIns="13335" rIns="0" bIns="0" rtlCol="0" vert="horz">
            <a:spAutoFit/>
          </a:bodyPr>
          <a:lstStyle/>
          <a:p>
            <a:pPr algn="ctr" marL="73660">
              <a:lnSpc>
                <a:spcPct val="100000"/>
              </a:lnSpc>
              <a:spcBef>
                <a:spcPts val="105"/>
              </a:spcBef>
            </a:pPr>
            <a:r>
              <a:rPr dirty="0" sz="2800" spc="-20">
                <a:latin typeface="Times New Roman"/>
                <a:ea typeface="Times New Roman"/>
                <a:cs typeface="Times New Roman"/>
                <a:sym typeface="Times New Roman"/>
              </a:rPr>
              <a:t>2/10</a:t>
            </a:r>
            <a:endParaRPr sz="2800">
              <a:latin typeface="Arial"/>
              <a:cs typeface="Arial"/>
            </a:endParaRPr>
          </a:p>
          <a:p>
            <a:pPr>
              <a:lnSpc>
                <a:spcPct val="100000"/>
              </a:lnSpc>
            </a:pPr>
            <a:endParaRPr sz="2350">
              <a:latin typeface="Arial"/>
              <a:cs typeface="Arial"/>
            </a:endParaRPr>
          </a:p>
          <a:p>
            <a:pPr>
              <a:lnSpc>
                <a:spcPct val="100000"/>
              </a:lnSpc>
              <a:spcBef>
                <a:spcPts val="740"/>
              </a:spcBef>
            </a:pPr>
            <a:endParaRPr sz="2350">
              <a:latin typeface="Arial"/>
              <a:cs typeface="Arial"/>
            </a:endParaRPr>
          </a:p>
          <a:p>
            <a:pPr marL="12700">
              <a:lnSpc>
                <a:spcPct val="100000"/>
              </a:lnSpc>
              <a:spcBef>
                <a:spcPts val="5"/>
              </a:spcBef>
            </a:pPr>
            <a:r>
              <a:rPr dirty="0" sz="2750" spc="385">
                <a:latin typeface="Times New Roman"/>
                <a:ea typeface="Times New Roman"/>
                <a:cs typeface="Times New Roman"/>
                <a:sym typeface="Times New Roman"/>
              </a:rPr>
              <a:t>Default protocol (Universal protocol for fuel rod and fuel quantity)</a:t>
            </a:r>
            <a:r>
              <a:rPr dirty="0" sz="2800" spc="355">
                <a:latin typeface="SimSun"/>
                <a:cs typeface="SimSun"/>
              </a:rPr>
              <a:t/>
            </a:r>
            <a:r>
              <a:rPr dirty="0" sz="2800" spc="-175">
                <a:latin typeface="SimSun"/>
                <a:cs typeface="SimSun"/>
              </a:rPr>
              <a:t/>
            </a:r>
            <a:r>
              <a:rPr dirty="0" sz="2800" spc="215">
                <a:latin typeface="SimSun"/>
                <a:cs typeface="SimSun"/>
              </a:rPr>
              <a:t/>
            </a:r>
            <a:r>
              <a:rPr dirty="0" sz="2800" spc="-50">
                <a:latin typeface="SimSun"/>
                <a:cs typeface="SimSun"/>
              </a:rPr>
              <a:t/>
            </a:r>
            <a:endParaRPr sz="2800">
              <a:latin typeface="SimSun"/>
              <a:cs typeface="SimSun"/>
            </a:endParaRPr>
          </a:p>
          <a:p>
            <a:pPr marL="12700">
              <a:lnSpc>
                <a:spcPts val="3695"/>
              </a:lnSpc>
              <a:spcBef>
                <a:spcPts val="5"/>
              </a:spcBef>
            </a:pPr>
            <a:r>
              <a:rPr dirty="0" sz="2800" spc="-175">
                <a:latin typeface="Times New Roman"/>
                <a:ea typeface="Times New Roman"/>
                <a:cs typeface="Times New Roman"/>
                <a:sym typeface="Times New Roman"/>
              </a:rPr>
              <a:t>(1) Set the liquid level sensor ID (multiple sensors, using 485/232 communication ID by default)</a:t>
            </a:r>
            <a:r>
              <a:rPr dirty="0" sz="2800" spc="-805">
                <a:latin typeface="SimSun"/>
                <a:cs typeface="SimSun"/>
              </a:rPr>
              <a:t> </a:t>
            </a:r>
            <a:r>
              <a:rPr dirty="0" sz="3100" spc="-40">
                <a:latin typeface="Arial"/>
                <a:cs typeface="Arial"/>
              </a:rPr>
              <a:t/>
            </a:r>
            <a:r>
              <a:rPr dirty="0" sz="3100" spc="-270">
                <a:latin typeface="Arial"/>
                <a:cs typeface="Arial"/>
              </a:rPr>
              <a:t> </a:t>
            </a:r>
            <a:r>
              <a:rPr dirty="0" sz="2800" spc="-175">
                <a:latin typeface="SimSun"/>
                <a:cs typeface="SimSun"/>
              </a:rPr>
              <a:t/>
            </a:r>
            <a:r>
              <a:rPr dirty="0" sz="2800" spc="254">
                <a:latin typeface="SimSun"/>
                <a:cs typeface="SimSun"/>
              </a:rPr>
              <a:t/>
            </a:r>
            <a:r>
              <a:rPr dirty="0" sz="3100" spc="-145">
                <a:latin typeface="Arial"/>
                <a:cs typeface="Arial"/>
              </a:rPr>
              <a:t/>
            </a:r>
            <a:r>
              <a:rPr dirty="0" sz="3100" spc="-330">
                <a:latin typeface="Arial"/>
                <a:cs typeface="Arial"/>
              </a:rPr>
              <a:t> </a:t>
            </a:r>
            <a:r>
              <a:rPr dirty="0" sz="3100" spc="-270">
                <a:latin typeface="Arial"/>
                <a:cs typeface="Arial"/>
              </a:rPr>
              <a:t/>
            </a:r>
            <a:r>
              <a:rPr dirty="0" sz="3100" spc="-265">
                <a:latin typeface="Arial"/>
                <a:cs typeface="Arial"/>
              </a:rPr>
              <a:t> </a:t>
            </a:r>
            <a:r>
              <a:rPr dirty="0" sz="2800" spc="-175">
                <a:latin typeface="SimSun"/>
                <a:cs typeface="SimSun"/>
              </a:rPr>
              <a:t/>
            </a:r>
            <a:r>
              <a:rPr dirty="0" sz="2800" spc="-75">
                <a:latin typeface="SimSun"/>
                <a:cs typeface="SimSun"/>
              </a:rPr>
              <a:t/>
            </a:r>
            <a:r>
              <a:rPr dirty="0" sz="3100" spc="-40">
                <a:latin typeface="Arial"/>
                <a:cs typeface="Arial"/>
              </a:rPr>
              <a:t/>
            </a:r>
            <a:r>
              <a:rPr dirty="0" sz="3100" spc="-330">
                <a:latin typeface="Arial"/>
                <a:cs typeface="Arial"/>
              </a:rPr>
              <a:t> </a:t>
            </a:r>
            <a:r>
              <a:rPr dirty="0" sz="3100">
                <a:latin typeface="Arial"/>
                <a:cs typeface="Arial"/>
              </a:rPr>
              <a:t/>
            </a:r>
            <a:r>
              <a:rPr dirty="0" sz="3100" spc="-325">
                <a:latin typeface="Arial"/>
                <a:cs typeface="Arial"/>
              </a:rPr>
              <a:t> </a:t>
            </a:r>
            <a:r>
              <a:rPr dirty="0" sz="3100" spc="-40">
                <a:latin typeface="Arial"/>
                <a:cs typeface="Arial"/>
              </a:rPr>
              <a:t/>
            </a:r>
            <a:r>
              <a:rPr dirty="0" sz="3100" spc="-145">
                <a:latin typeface="Arial"/>
                <a:cs typeface="Arial"/>
              </a:rPr>
              <a:t/>
            </a:r>
            <a:r>
              <a:rPr dirty="0" sz="3100" spc="-40">
                <a:latin typeface="Arial"/>
                <a:cs typeface="Arial"/>
              </a:rPr>
              <a:t/>
            </a:r>
            <a:r>
              <a:rPr dirty="0" sz="3100" spc="-325">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270">
                <a:latin typeface="Arial"/>
                <a:cs typeface="Arial"/>
              </a:rPr>
              <a:t> </a:t>
            </a:r>
            <a:r>
              <a:rPr dirty="0" sz="2800" spc="420">
                <a:latin typeface="SimSun"/>
                <a:cs typeface="SimSun"/>
              </a:rPr>
              <a:t/>
            </a:r>
            <a:r>
              <a:rPr dirty="0" sz="3100" spc="-145">
                <a:latin typeface="Arial"/>
                <a:cs typeface="Arial"/>
              </a:rPr>
              <a:t/>
            </a:r>
            <a:r>
              <a:rPr dirty="0" sz="3100" spc="-325">
                <a:latin typeface="Arial"/>
                <a:cs typeface="Arial"/>
              </a:rPr>
              <a:t> </a:t>
            </a:r>
            <a:r>
              <a:rPr dirty="0" sz="3100" spc="-270">
                <a:latin typeface="Arial"/>
                <a:cs typeface="Arial"/>
              </a:rPr>
              <a:t/>
            </a:r>
            <a:r>
              <a:rPr dirty="0" sz="2750" spc="-50">
                <a:latin typeface="SimSun"/>
                <a:cs typeface="SimSun"/>
              </a:rPr>
              <a:t/>
            </a:r>
            <a:endParaRPr sz="2750">
              <a:latin typeface="SimSun"/>
              <a:cs typeface="SimSun"/>
            </a:endParaRPr>
          </a:p>
          <a:p>
            <a:pPr marL="12700">
              <a:lnSpc>
                <a:spcPts val="3665"/>
              </a:lnSpc>
            </a:pPr>
            <a:r>
              <a:rPr dirty="0" sz="2800" spc="-235">
                <a:latin typeface="Times New Roman"/>
                <a:ea typeface="Times New Roman"/>
                <a:cs typeface="Times New Roman"/>
                <a:sym typeface="Times New Roman"/>
              </a:rPr>
              <a:t>Think 01)</a:t>
            </a:r>
            <a:r>
              <a:rPr dirty="0" sz="3100" spc="-40">
                <a:latin typeface="Arial"/>
                <a:cs typeface="Arial"/>
              </a:rPr>
              <a:t/>
            </a:r>
            <a:r>
              <a:rPr dirty="0" sz="3100" spc="-330">
                <a:latin typeface="Arial"/>
                <a:cs typeface="Arial"/>
              </a:rPr>
              <a:t> </a:t>
            </a:r>
            <a:r>
              <a:rPr dirty="0" sz="3100" spc="-40">
                <a:latin typeface="Arial"/>
                <a:cs typeface="Arial"/>
              </a:rPr>
              <a:t/>
            </a:r>
            <a:r>
              <a:rPr dirty="0" sz="3100" spc="-325">
                <a:latin typeface="Arial"/>
                <a:cs typeface="Arial"/>
              </a:rPr>
              <a:t> </a:t>
            </a:r>
            <a:r>
              <a:rPr dirty="0" sz="2800" spc="-50">
                <a:latin typeface="SimSun"/>
                <a:cs typeface="SimSun"/>
              </a:rPr>
              <a:t/>
            </a:r>
            <a:endParaRPr sz="2800">
              <a:latin typeface="SimSun"/>
              <a:cs typeface="SimSun"/>
            </a:endParaRPr>
          </a:p>
          <a:p>
            <a:pPr marL="12700">
              <a:lnSpc>
                <a:spcPts val="3665"/>
              </a:lnSpc>
              <a:tabLst>
                <a:tab pos="7388859" algn="l"/>
              </a:tabLst>
            </a:pPr>
            <a:r>
              <a:rPr dirty="0" sz="2800" spc="355">
                <a:latin typeface="Times New Roman"/>
                <a:ea typeface="Times New Roman"/>
                <a:cs typeface="Times New Roman"/>
                <a:sym typeface="Times New Roman"/>
              </a:rPr>
              <a:t>The command sent from the terminal or computer to the liquid level meter is ASCII: $!ID0133</a:t>
            </a:r>
            <a:r>
              <a:rPr dirty="0" sz="2800" spc="325">
                <a:latin typeface="SimSun"/>
                <a:cs typeface="SimSun"/>
              </a:rPr>
              <a:t/>
            </a:r>
            <a:r>
              <a:rPr dirty="0" sz="2800" spc="355">
                <a:latin typeface="SimSun"/>
                <a:cs typeface="SimSun"/>
              </a:rPr>
              <a:t/>
            </a:r>
            <a:r>
              <a:rPr dirty="0" sz="2850" spc="295">
                <a:latin typeface="SimSun"/>
                <a:cs typeface="SimSun"/>
              </a:rPr>
              <a:t/>
            </a:r>
            <a:r>
              <a:rPr dirty="0" sz="2800" spc="325">
                <a:latin typeface="SimSun"/>
                <a:cs typeface="SimSun"/>
              </a:rPr>
              <a:t/>
            </a:r>
            <a:r>
              <a:rPr dirty="0" sz="2800" spc="355">
                <a:latin typeface="SimSun"/>
                <a:cs typeface="SimSun"/>
              </a:rPr>
              <a:t/>
            </a:r>
            <a:r>
              <a:rPr dirty="0" sz="3100" spc="-165">
                <a:latin typeface="Arial"/>
                <a:cs typeface="Arial"/>
              </a:rPr>
              <a:t/>
            </a:r>
            <a:r>
              <a:rPr dirty="0" sz="3100" spc="-325">
                <a:latin typeface="Arial"/>
                <a:cs typeface="Arial"/>
              </a:rPr>
              <a:t> </a:t>
            </a:r>
            <a:r>
              <a:rPr dirty="0" sz="3100" spc="-290">
                <a:latin typeface="Arial"/>
                <a:cs typeface="Arial"/>
              </a:rPr>
              <a:t/>
            </a:r>
            <a:r>
              <a:rPr dirty="0" sz="3100" spc="-325">
                <a:latin typeface="Arial"/>
                <a:cs typeface="Arial"/>
              </a:rPr>
              <a:t> </a:t>
            </a:r>
            <a:r>
              <a:rPr dirty="0" sz="3100" spc="-295">
                <a:latin typeface="Arial"/>
                <a:cs typeface="Arial"/>
              </a:rPr>
              <a:t/>
            </a:r>
            <a:r>
              <a:rPr dirty="0" sz="3100" spc="-325">
                <a:latin typeface="Arial"/>
                <a:cs typeface="Arial"/>
              </a:rPr>
              <a:t> </a:t>
            </a:r>
            <a:r>
              <a:rPr dirty="0" sz="3100" spc="-145">
                <a:latin typeface="Arial"/>
                <a:cs typeface="Arial"/>
              </a:rPr>
              <a:t/>
            </a:r>
            <a:r>
              <a:rPr dirty="0" sz="3100" spc="-325">
                <a:latin typeface="Arial"/>
                <a:cs typeface="Arial"/>
              </a:rPr>
              <a:t> </a:t>
            </a:r>
            <a:r>
              <a:rPr dirty="0" sz="3100" spc="-145">
                <a:latin typeface="Arial"/>
                <a:cs typeface="Arial"/>
              </a:rPr>
              <a:t/>
            </a:r>
            <a:r>
              <a:rPr dirty="0" sz="3100" spc="-325">
                <a:latin typeface="Arial"/>
                <a:cs typeface="Arial"/>
              </a:rPr>
              <a:t> </a:t>
            </a:r>
            <a:r>
              <a:rPr dirty="0" sz="3100" spc="-50">
                <a:latin typeface="Arial"/>
                <a:cs typeface="Arial"/>
              </a:rPr>
              <a:t/>
            </a:r>
            <a:r>
              <a:rPr dirty="0" sz="3100">
                <a:latin typeface="Arial"/>
                <a:cs typeface="Arial"/>
              </a:rPr>
              <a:t>	</a:t>
            </a:r>
            <a:r>
              <a:rPr dirty="0" sz="3100" spc="-145">
                <a:latin typeface="Arial"/>
                <a:cs typeface="Arial"/>
              </a:rPr>
              <a:t/>
            </a:r>
            <a:r>
              <a:rPr dirty="0" sz="3100" spc="-330">
                <a:latin typeface="Arial"/>
                <a:cs typeface="Arial"/>
              </a:rPr>
              <a:t> </a:t>
            </a:r>
            <a:r>
              <a:rPr dirty="0" sz="3100" spc="-155">
                <a:latin typeface="Arial"/>
                <a:cs typeface="Arial"/>
              </a:rPr>
              <a:t/>
            </a:r>
            <a:r>
              <a:rPr dirty="0" sz="3100" spc="-330">
                <a:latin typeface="Arial"/>
                <a:cs typeface="Arial"/>
              </a:rPr>
              <a:t> </a:t>
            </a:r>
            <a:r>
              <a:rPr dirty="0" sz="3100" spc="-145">
                <a:latin typeface="Arial"/>
                <a:cs typeface="Arial"/>
              </a:rPr>
              <a:t/>
            </a:r>
            <a:r>
              <a:rPr dirty="0" sz="3100" spc="-330">
                <a:latin typeface="Arial"/>
                <a:cs typeface="Arial"/>
              </a:rPr>
              <a:t> </a:t>
            </a:r>
            <a:r>
              <a:rPr dirty="0" sz="3100" spc="-27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25">
                <a:latin typeface="Arial"/>
                <a:cs typeface="Arial"/>
              </a:rPr>
              <a:t> </a:t>
            </a:r>
            <a:r>
              <a:rPr dirty="0" sz="3100" spc="-50">
                <a:latin typeface="Arial"/>
                <a:cs typeface="Arial"/>
              </a:rPr>
              <a:t/>
            </a:r>
            <a:endParaRPr sz="3100">
              <a:latin typeface="Arial"/>
              <a:cs typeface="Arial"/>
            </a:endParaRPr>
          </a:p>
          <a:p>
            <a:pPr marL="5969635">
              <a:lnSpc>
                <a:spcPts val="3695"/>
              </a:lnSpc>
              <a:tabLst>
                <a:tab pos="8371840" algn="l"/>
              </a:tabLst>
            </a:pPr>
            <a:r>
              <a:rPr dirty="0" sz="3100" spc="-145">
                <a:latin typeface="Times New Roman"/>
                <a:ea typeface="Times New Roman"/>
                <a:cs typeface="Times New Roman"/>
                <a:sym typeface="Times New Roman"/>
              </a:rPr>
              <a:t>The ID is the command 01, which is the ID value</a:t>
            </a:r>
            <a:r>
              <a:rPr dirty="0" sz="3100" spc="-330">
                <a:latin typeface="Arial"/>
                <a:cs typeface="Arial"/>
              </a:rPr>
              <a:t> </a:t>
            </a:r>
            <a:r>
              <a:rPr dirty="0" sz="3100" spc="-270">
                <a:latin typeface="Arial"/>
                <a:cs typeface="Arial"/>
              </a:rPr>
              <a:t/>
            </a:r>
            <a:r>
              <a:rPr dirty="0" sz="3100" spc="-330">
                <a:latin typeface="Arial"/>
                <a:cs typeface="Arial"/>
              </a:rPr>
              <a:t> </a:t>
            </a:r>
            <a:r>
              <a:rPr dirty="0" sz="2800" spc="355">
                <a:latin typeface="SimSun"/>
                <a:cs typeface="SimSun"/>
              </a:rPr>
              <a:t/>
            </a:r>
            <a:r>
              <a:rPr dirty="0" sz="2800" spc="-50">
                <a:latin typeface="SimSun"/>
                <a:cs typeface="SimSun"/>
              </a:rPr>
              <a:t/>
            </a:r>
            <a:r>
              <a:rPr dirty="0" sz="2800">
                <a:latin typeface="SimSun"/>
                <a:cs typeface="SimSun"/>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2800" spc="355">
                <a:latin typeface="SimSun"/>
                <a:cs typeface="SimSun"/>
              </a:rPr>
              <a:t/>
            </a:r>
            <a:r>
              <a:rPr dirty="0" sz="3100" spc="-145">
                <a:latin typeface="Arial"/>
                <a:cs typeface="Arial"/>
              </a:rPr>
              <a:t/>
            </a:r>
            <a:r>
              <a:rPr dirty="0" sz="3100" spc="-330">
                <a:latin typeface="Arial"/>
                <a:cs typeface="Arial"/>
              </a:rPr>
              <a:t> </a:t>
            </a:r>
            <a:r>
              <a:rPr dirty="0" sz="3100" spc="-270">
                <a:latin typeface="Arial"/>
                <a:cs typeface="Arial"/>
              </a:rPr>
              <a:t/>
            </a:r>
            <a:r>
              <a:rPr dirty="0" sz="3100" spc="-330">
                <a:latin typeface="Arial"/>
                <a:cs typeface="Arial"/>
              </a:rPr>
              <a:t> </a:t>
            </a:r>
            <a:r>
              <a:rPr dirty="0" sz="2800" spc="-50">
                <a:latin typeface="SimSun"/>
                <a:cs typeface="SimSun"/>
              </a:rPr>
              <a:t/>
            </a:r>
            <a:endParaRPr sz="2800">
              <a:latin typeface="SimSun"/>
              <a:cs typeface="SimSun"/>
            </a:endParaRPr>
          </a:p>
        </p:txBody>
      </p:sp>
      <p:sp>
        <p:nvSpPr>
          <p:cNvPr id="5" name="object 5" descr=""/>
          <p:cNvSpPr txBox="1"/>
          <p:nvPr/>
        </p:nvSpPr>
        <p:spPr>
          <a:xfrm>
            <a:off x="1408826" y="4113701"/>
            <a:ext cx="11317605" cy="2365375"/>
          </a:xfrm>
          <a:prstGeom prst="rect">
            <a:avLst/>
          </a:prstGeom>
        </p:spPr>
        <p:txBody>
          <a:bodyPr wrap="square" lIns="0" tIns="14604" rIns="0" bIns="0" rtlCol="0" vert="horz">
            <a:spAutoFit/>
          </a:bodyPr>
          <a:lstStyle/>
          <a:p>
            <a:pPr marL="12700">
              <a:lnSpc>
                <a:spcPts val="3695"/>
              </a:lnSpc>
              <a:spcBef>
                <a:spcPts val="114"/>
              </a:spcBef>
            </a:pPr>
            <a:r>
              <a:rPr dirty="0" sz="2800" spc="340">
                <a:latin typeface="Times New Roman"/>
                <a:ea typeface="Times New Roman"/>
                <a:cs typeface="Times New Roman"/>
                <a:sym typeface="Times New Roman"/>
              </a:rPr>
              <a:t>Reply from liquid level meter:</a:t>
            </a:r>
            <a:r>
              <a:rPr dirty="0" sz="3100" spc="-50">
                <a:latin typeface="Arial"/>
                <a:cs typeface="Arial"/>
              </a:rPr>
              <a:t/>
            </a:r>
            <a:endParaRPr sz="3100">
              <a:latin typeface="Arial"/>
              <a:cs typeface="Arial"/>
            </a:endParaRPr>
          </a:p>
          <a:p>
            <a:pPr marL="12700">
              <a:lnSpc>
                <a:spcPts val="3695"/>
              </a:lnSpc>
              <a:tabLst>
                <a:tab pos="1793875" algn="l"/>
                <a:tab pos="2133600" algn="l"/>
                <a:tab pos="6356350" algn="l"/>
              </a:tabLst>
            </a:pPr>
            <a:r>
              <a:rPr dirty="0" sz="3100" spc="-165">
                <a:latin typeface="Times New Roman"/>
                <a:ea typeface="Times New Roman"/>
                <a:cs typeface="Times New Roman"/>
                <a:sym typeface="Times New Roman"/>
              </a:rPr>
              <a:t>ASCII:*SID01OKOKOK39 indicates success.</a:t>
            </a:r>
            <a:r>
              <a:rPr dirty="0" sz="3100" spc="-335">
                <a:latin typeface="Arial"/>
                <a:cs typeface="Arial"/>
              </a:rPr>
              <a:t> </a:t>
            </a:r>
            <a:r>
              <a:rPr dirty="0" sz="3100" spc="-290">
                <a:latin typeface="Arial"/>
                <a:cs typeface="Arial"/>
              </a:rPr>
              <a:t/>
            </a:r>
            <a:r>
              <a:rPr dirty="0" sz="3100" spc="-330">
                <a:latin typeface="Arial"/>
                <a:cs typeface="Arial"/>
              </a:rPr>
              <a:t> </a:t>
            </a:r>
            <a:r>
              <a:rPr dirty="0" sz="3100" spc="-295">
                <a:latin typeface="Arial"/>
                <a:cs typeface="Arial"/>
              </a:rPr>
              <a:t/>
            </a:r>
            <a:r>
              <a:rPr dirty="0" sz="3100" spc="-335">
                <a:latin typeface="Arial"/>
                <a:cs typeface="Arial"/>
              </a:rPr>
              <a:t> </a:t>
            </a:r>
            <a:r>
              <a:rPr dirty="0" sz="3100" spc="-145">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50">
                <a:latin typeface="Arial"/>
                <a:cs typeface="Arial"/>
              </a:rPr>
              <a:t/>
            </a:r>
            <a:r>
              <a:rPr dirty="0" sz="3100">
                <a:latin typeface="Arial"/>
                <a:cs typeface="Arial"/>
              </a:rPr>
              <a:t>	</a:t>
            </a:r>
            <a:r>
              <a:rPr dirty="0" sz="3100" spc="70">
                <a:latin typeface="Arial"/>
                <a:cs typeface="Arial"/>
              </a:rPr>
              <a:t/>
            </a:r>
            <a:r>
              <a:rPr dirty="0" sz="3100" spc="-335">
                <a:latin typeface="Arial"/>
                <a:cs typeface="Arial"/>
              </a:rPr>
              <a:t> </a:t>
            </a:r>
            <a:r>
              <a:rPr dirty="0" sz="3100" spc="-290">
                <a:latin typeface="Arial"/>
                <a:cs typeface="Arial"/>
              </a:rPr>
              <a:t/>
            </a:r>
            <a:r>
              <a:rPr dirty="0" sz="3100" spc="-330">
                <a:latin typeface="Arial"/>
                <a:cs typeface="Arial"/>
              </a:rPr>
              <a:t> </a:t>
            </a:r>
            <a:r>
              <a:rPr dirty="0" sz="3100" spc="-145">
                <a:latin typeface="Arial"/>
                <a:cs typeface="Arial"/>
              </a:rPr>
              <a:t/>
            </a:r>
            <a:r>
              <a:rPr dirty="0" sz="3100" spc="-330">
                <a:latin typeface="Arial"/>
                <a:cs typeface="Arial"/>
              </a:rPr>
              <a:t> </a:t>
            </a:r>
            <a:r>
              <a:rPr dirty="0" sz="3100" spc="-27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340">
                <a:latin typeface="Arial"/>
                <a:cs typeface="Arial"/>
              </a:rPr>
              <a:t/>
            </a:r>
            <a:r>
              <a:rPr dirty="0" sz="3100" spc="-330">
                <a:latin typeface="Arial"/>
                <a:cs typeface="Arial"/>
              </a:rPr>
              <a:t> </a:t>
            </a:r>
            <a:r>
              <a:rPr dirty="0" sz="3100" spc="-235">
                <a:latin typeface="Arial"/>
                <a:cs typeface="Arial"/>
              </a:rPr>
              <a:t/>
            </a:r>
            <a:r>
              <a:rPr dirty="0" sz="3100" spc="-330">
                <a:latin typeface="Arial"/>
                <a:cs typeface="Arial"/>
              </a:rPr>
              <a:t> </a:t>
            </a:r>
            <a:r>
              <a:rPr dirty="0" sz="3100" spc="-340">
                <a:latin typeface="Arial"/>
                <a:cs typeface="Arial"/>
              </a:rPr>
              <a:t/>
            </a:r>
            <a:r>
              <a:rPr dirty="0" sz="3100" spc="-330">
                <a:latin typeface="Arial"/>
                <a:cs typeface="Arial"/>
              </a:rPr>
              <a:t> </a:t>
            </a:r>
            <a:r>
              <a:rPr dirty="0" sz="3100" spc="-235">
                <a:latin typeface="Arial"/>
                <a:cs typeface="Arial"/>
              </a:rPr>
              <a:t/>
            </a:r>
            <a:r>
              <a:rPr dirty="0" sz="3100" spc="-330">
                <a:latin typeface="Arial"/>
                <a:cs typeface="Arial"/>
              </a:rPr>
              <a:t> </a:t>
            </a:r>
            <a:r>
              <a:rPr dirty="0" sz="3100" spc="-340">
                <a:latin typeface="Arial"/>
                <a:cs typeface="Arial"/>
              </a:rPr>
              <a:t/>
            </a:r>
            <a:r>
              <a:rPr dirty="0" sz="3100" spc="-330">
                <a:latin typeface="Arial"/>
                <a:cs typeface="Arial"/>
              </a:rPr>
              <a:t> </a:t>
            </a:r>
            <a:r>
              <a:rPr dirty="0" sz="3100" spc="-235">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2800" spc="355">
                <a:latin typeface="SimSun"/>
                <a:cs typeface="SimSun"/>
              </a:rPr>
              <a:t/>
            </a:r>
            <a:r>
              <a:rPr dirty="0" sz="900" spc="1675">
                <a:latin typeface="SimSun"/>
                <a:cs typeface="SimSun"/>
              </a:rPr>
              <a:t/>
            </a:r>
            <a:endParaRPr sz="900">
              <a:latin typeface="SimSun"/>
              <a:cs typeface="SimSun"/>
            </a:endParaRPr>
          </a:p>
          <a:p>
            <a:pPr marL="12700">
              <a:lnSpc>
                <a:spcPts val="3695"/>
              </a:lnSpc>
              <a:spcBef>
                <a:spcPts val="20"/>
              </a:spcBef>
              <a:tabLst>
                <a:tab pos="4323715" algn="l"/>
              </a:tabLst>
            </a:pPr>
            <a:r>
              <a:rPr dirty="0" sz="3100" spc="70">
                <a:latin typeface="Times New Roman"/>
                <a:ea typeface="Times New Roman"/>
                <a:cs typeface="Times New Roman"/>
                <a:sym typeface="Times New Roman"/>
              </a:rPr>
              <a:t>*SID01NONONO42 indicates failure.</a:t>
            </a:r>
            <a:r>
              <a:rPr dirty="0" sz="3100" spc="-335">
                <a:latin typeface="Arial"/>
                <a:cs typeface="Arial"/>
              </a:rPr>
              <a:t> </a:t>
            </a:r>
            <a:r>
              <a:rPr dirty="0" sz="3100" spc="-290">
                <a:latin typeface="Arial"/>
                <a:cs typeface="Arial"/>
              </a:rPr>
              <a:t/>
            </a:r>
            <a:r>
              <a:rPr dirty="0" sz="3100" spc="-330">
                <a:latin typeface="Arial"/>
                <a:cs typeface="Arial"/>
              </a:rPr>
              <a:t> </a:t>
            </a:r>
            <a:r>
              <a:rPr dirty="0" sz="3100" spc="-145">
                <a:latin typeface="Arial"/>
                <a:cs typeface="Arial"/>
              </a:rPr>
              <a:t/>
            </a:r>
            <a:r>
              <a:rPr dirty="0" sz="3100" spc="-330">
                <a:latin typeface="Arial"/>
                <a:cs typeface="Arial"/>
              </a:rPr>
              <a:t> </a:t>
            </a:r>
            <a:r>
              <a:rPr dirty="0" sz="3100" spc="-27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165">
                <a:latin typeface="Arial"/>
                <a:cs typeface="Arial"/>
              </a:rPr>
              <a:t/>
            </a:r>
            <a:r>
              <a:rPr dirty="0" sz="3100" spc="-330">
                <a:latin typeface="Arial"/>
                <a:cs typeface="Arial"/>
              </a:rPr>
              <a:t> </a:t>
            </a:r>
            <a:r>
              <a:rPr dirty="0" sz="3100" spc="-340">
                <a:latin typeface="Arial"/>
                <a:cs typeface="Arial"/>
              </a:rPr>
              <a:t/>
            </a:r>
            <a:r>
              <a:rPr dirty="0" sz="3100" spc="-330">
                <a:latin typeface="Arial"/>
                <a:cs typeface="Arial"/>
              </a:rPr>
              <a:t> </a:t>
            </a:r>
            <a:r>
              <a:rPr dirty="0" sz="3100" spc="-165">
                <a:latin typeface="Arial"/>
                <a:cs typeface="Arial"/>
              </a:rPr>
              <a:t/>
            </a:r>
            <a:r>
              <a:rPr dirty="0" sz="3100" spc="-330">
                <a:latin typeface="Arial"/>
                <a:cs typeface="Arial"/>
              </a:rPr>
              <a:t> </a:t>
            </a:r>
            <a:r>
              <a:rPr dirty="0" sz="3100" spc="-340">
                <a:latin typeface="Arial"/>
                <a:cs typeface="Arial"/>
              </a:rPr>
              <a:t/>
            </a:r>
            <a:r>
              <a:rPr dirty="0" sz="3100" spc="-330">
                <a:latin typeface="Arial"/>
                <a:cs typeface="Arial"/>
              </a:rPr>
              <a:t> </a:t>
            </a:r>
            <a:r>
              <a:rPr dirty="0" sz="3100" spc="-165">
                <a:latin typeface="Arial"/>
                <a:cs typeface="Arial"/>
              </a:rPr>
              <a:t/>
            </a:r>
            <a:r>
              <a:rPr dirty="0" sz="3100" spc="-330">
                <a:latin typeface="Arial"/>
                <a:cs typeface="Arial"/>
              </a:rPr>
              <a:t> </a:t>
            </a:r>
            <a:r>
              <a:rPr dirty="0" sz="3100" spc="-3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2800" spc="355">
                <a:latin typeface="SimSun"/>
                <a:cs typeface="SimSun"/>
              </a:rPr>
              <a:t/>
            </a:r>
            <a:r>
              <a:rPr dirty="0" sz="900" spc="1675">
                <a:latin typeface="SimSun"/>
                <a:cs typeface="SimSun"/>
              </a:rPr>
              <a:t/>
            </a:r>
            <a:endParaRPr sz="900">
              <a:latin typeface="SimSun"/>
              <a:cs typeface="SimSun"/>
            </a:endParaRPr>
          </a:p>
          <a:p>
            <a:pPr marL="12700" marR="5080">
              <a:lnSpc>
                <a:spcPts val="3670"/>
              </a:lnSpc>
              <a:spcBef>
                <a:spcPts val="65"/>
              </a:spcBef>
            </a:pPr>
            <a:r>
              <a:rPr dirty="0" sz="3100" spc="-40">
                <a:latin typeface="Times New Roman"/>
                <a:ea typeface="Times New Roman"/>
                <a:cs typeface="Times New Roman"/>
                <a:sym typeface="Times New Roman"/>
              </a:rPr>
              <a:t>01 represents the set ID value, OKOKOK indicates successful setting, and ONONON indicates failed setting.</a:t>
            </a:r>
            <a:r>
              <a:rPr dirty="0" sz="3100" spc="-335">
                <a:latin typeface="Arial"/>
                <a:cs typeface="Arial"/>
              </a:rPr>
              <a:t> </a:t>
            </a:r>
            <a:r>
              <a:rPr dirty="0" sz="3100" spc="-40">
                <a:latin typeface="Arial"/>
                <a:cs typeface="Arial"/>
              </a:rPr>
              <a:t/>
            </a:r>
            <a:r>
              <a:rPr dirty="0" sz="3100" spc="-335">
                <a:latin typeface="Arial"/>
                <a:cs typeface="Arial"/>
              </a:rPr>
              <a:t> </a:t>
            </a:r>
            <a:r>
              <a:rPr dirty="0" sz="2800" spc="355">
                <a:latin typeface="SimSun"/>
                <a:cs typeface="SimSun"/>
              </a:rPr>
              <a:t/>
            </a:r>
            <a:r>
              <a:rPr dirty="0" sz="3100" spc="-145">
                <a:latin typeface="Arial"/>
                <a:cs typeface="Arial"/>
              </a:rPr>
              <a:t/>
            </a:r>
            <a:r>
              <a:rPr dirty="0" sz="3100" spc="-335">
                <a:latin typeface="Arial"/>
                <a:cs typeface="Arial"/>
              </a:rPr>
              <a:t> </a:t>
            </a:r>
            <a:r>
              <a:rPr dirty="0" sz="3100" spc="-270">
                <a:latin typeface="Arial"/>
                <a:cs typeface="Arial"/>
              </a:rPr>
              <a:t/>
            </a:r>
            <a:r>
              <a:rPr dirty="0" sz="3100" spc="-335">
                <a:latin typeface="Arial"/>
                <a:cs typeface="Arial"/>
              </a:rPr>
              <a:t> </a:t>
            </a:r>
            <a:r>
              <a:rPr dirty="0" sz="2800" spc="-235">
                <a:latin typeface="SimSun"/>
                <a:cs typeface="SimSun"/>
              </a:rPr>
              <a:t/>
            </a:r>
            <a:r>
              <a:rPr dirty="0" sz="3100" spc="-340">
                <a:latin typeface="Arial"/>
                <a:cs typeface="Arial"/>
              </a:rPr>
              <a:t/>
            </a:r>
            <a:r>
              <a:rPr dirty="0" sz="3100" spc="-335">
                <a:latin typeface="Arial"/>
                <a:cs typeface="Arial"/>
              </a:rPr>
              <a:t> </a:t>
            </a:r>
            <a:r>
              <a:rPr dirty="0" sz="3100" spc="-235">
                <a:latin typeface="Arial"/>
                <a:cs typeface="Arial"/>
              </a:rPr>
              <a:t/>
            </a:r>
            <a:r>
              <a:rPr dirty="0" sz="3100" spc="-335">
                <a:latin typeface="Arial"/>
                <a:cs typeface="Arial"/>
              </a:rPr>
              <a:t> </a:t>
            </a:r>
            <a:r>
              <a:rPr dirty="0" sz="3100" spc="-340">
                <a:latin typeface="Arial"/>
                <a:cs typeface="Arial"/>
              </a:rPr>
              <a:t/>
            </a:r>
            <a:r>
              <a:rPr dirty="0" sz="3100" spc="-335">
                <a:latin typeface="Arial"/>
                <a:cs typeface="Arial"/>
              </a:rPr>
              <a:t> </a:t>
            </a:r>
            <a:r>
              <a:rPr dirty="0" sz="3100" spc="-235">
                <a:latin typeface="Arial"/>
                <a:cs typeface="Arial"/>
              </a:rPr>
              <a:t/>
            </a:r>
            <a:r>
              <a:rPr dirty="0" sz="3100" spc="-335">
                <a:latin typeface="Arial"/>
                <a:cs typeface="Arial"/>
              </a:rPr>
              <a:t> </a:t>
            </a:r>
            <a:r>
              <a:rPr dirty="0" sz="3100" spc="-340">
                <a:latin typeface="Arial"/>
                <a:cs typeface="Arial"/>
              </a:rPr>
              <a:t/>
            </a:r>
            <a:r>
              <a:rPr dirty="0" sz="3100" spc="-335">
                <a:latin typeface="Arial"/>
                <a:cs typeface="Arial"/>
              </a:rPr>
              <a:t> </a:t>
            </a:r>
            <a:r>
              <a:rPr dirty="0" sz="3100" spc="-235">
                <a:latin typeface="Arial"/>
                <a:cs typeface="Arial"/>
              </a:rPr>
              <a:t/>
            </a:r>
            <a:r>
              <a:rPr dirty="0" sz="3100" spc="-335">
                <a:latin typeface="Arial"/>
                <a:cs typeface="Arial"/>
              </a:rPr>
              <a:t> </a:t>
            </a:r>
            <a:r>
              <a:rPr dirty="0" sz="2800" spc="130">
                <a:latin typeface="SimSun"/>
                <a:cs typeface="SimSun"/>
              </a:rPr>
              <a:t/>
            </a:r>
            <a:r>
              <a:rPr dirty="0" sz="3100" spc="-340">
                <a:latin typeface="Arial"/>
                <a:cs typeface="Arial"/>
              </a:rPr>
              <a:t/>
            </a:r>
            <a:r>
              <a:rPr dirty="0" sz="3100" spc="-335">
                <a:latin typeface="Arial"/>
                <a:cs typeface="Arial"/>
              </a:rPr>
              <a:t> </a:t>
            </a:r>
            <a:r>
              <a:rPr dirty="0" sz="3100" spc="-165">
                <a:latin typeface="Arial"/>
                <a:cs typeface="Arial"/>
              </a:rPr>
              <a:t/>
            </a:r>
            <a:r>
              <a:rPr dirty="0" sz="3100" spc="-335">
                <a:latin typeface="Arial"/>
                <a:cs typeface="Arial"/>
              </a:rPr>
              <a:t> </a:t>
            </a:r>
            <a:r>
              <a:rPr dirty="0" sz="3100" spc="-340">
                <a:latin typeface="Arial"/>
                <a:cs typeface="Arial"/>
              </a:rPr>
              <a:t/>
            </a:r>
            <a:r>
              <a:rPr dirty="0" sz="3100" spc="-335">
                <a:latin typeface="Arial"/>
                <a:cs typeface="Arial"/>
              </a:rPr>
              <a:t> </a:t>
            </a:r>
            <a:r>
              <a:rPr dirty="0" sz="3100" spc="-165">
                <a:latin typeface="Arial"/>
                <a:cs typeface="Arial"/>
              </a:rPr>
              <a:t/>
            </a:r>
            <a:r>
              <a:rPr dirty="0" sz="3100" spc="-335">
                <a:latin typeface="Arial"/>
                <a:cs typeface="Arial"/>
              </a:rPr>
              <a:t> </a:t>
            </a:r>
            <a:r>
              <a:rPr dirty="0" sz="3100" spc="-340">
                <a:latin typeface="Arial"/>
                <a:cs typeface="Arial"/>
              </a:rPr>
              <a:t/>
            </a:r>
            <a:r>
              <a:rPr dirty="0" sz="3100" spc="-335">
                <a:latin typeface="Arial"/>
                <a:cs typeface="Arial"/>
              </a:rPr>
              <a:t> </a:t>
            </a:r>
            <a:r>
              <a:rPr dirty="0" sz="3100" spc="-165">
                <a:latin typeface="Arial"/>
                <a:cs typeface="Arial"/>
              </a:rPr>
              <a:t/>
            </a:r>
            <a:r>
              <a:rPr dirty="0" sz="3100" spc="-335">
                <a:latin typeface="Arial"/>
                <a:cs typeface="Arial"/>
              </a:rPr>
              <a:t> </a:t>
            </a:r>
            <a:r>
              <a:rPr dirty="0" sz="2800" spc="150">
                <a:latin typeface="SimSun"/>
                <a:cs typeface="SimSun"/>
              </a:rPr>
              <a:t/>
            </a:r>
            <a:r>
              <a:rPr dirty="0" sz="2800" spc="355">
                <a:latin typeface="SimSun"/>
                <a:cs typeface="SimSun"/>
              </a:rPr>
              <a:t/>
            </a:r>
            <a:r>
              <a:rPr dirty="0" sz="900" spc="1675">
                <a:latin typeface="SimSun"/>
                <a:cs typeface="SimSun"/>
              </a:rPr>
              <a:t/>
            </a:r>
            <a:endParaRPr sz="900">
              <a:latin typeface="SimSun"/>
              <a:cs typeface="SimSun"/>
            </a:endParaRPr>
          </a:p>
        </p:txBody>
      </p:sp>
      <p:sp>
        <p:nvSpPr>
          <p:cNvPr id="6" name="object 6" descr=""/>
          <p:cNvSpPr txBox="1"/>
          <p:nvPr/>
        </p:nvSpPr>
        <p:spPr>
          <a:xfrm>
            <a:off x="1408826" y="6487162"/>
            <a:ext cx="2325370" cy="457200"/>
          </a:xfrm>
          <a:prstGeom prst="rect">
            <a:avLst/>
          </a:prstGeom>
        </p:spPr>
        <p:txBody>
          <a:bodyPr wrap="square" lIns="0" tIns="16510" rIns="0" bIns="0" rtlCol="0" vert="horz">
            <a:spAutoFit/>
          </a:bodyPr>
          <a:lstStyle/>
          <a:p>
            <a:pPr marL="12700">
              <a:lnSpc>
                <a:spcPct val="100000"/>
              </a:lnSpc>
              <a:spcBef>
                <a:spcPts val="130"/>
              </a:spcBef>
              <a:tabLst>
                <a:tab pos="1978025" algn="l"/>
              </a:tabLst>
            </a:pPr>
            <a:r>
              <a:rPr dirty="0" sz="2800" spc="355">
                <a:latin typeface="Times New Roman"/>
                <a:ea typeface="Times New Roman"/>
                <a:cs typeface="Times New Roman"/>
                <a:sym typeface="Times New Roman"/>
              </a:rPr>
              <a:t>Hexadecimal:</a:t>
            </a:r>
            <a:r>
              <a:rPr dirty="0" sz="2800" spc="-50">
                <a:latin typeface="SimSun"/>
                <a:cs typeface="SimSun"/>
              </a:rPr>
              <a:t/>
            </a:r>
            <a:r>
              <a:rPr dirty="0" sz="2800">
                <a:latin typeface="SimSun"/>
                <a:cs typeface="SimSun"/>
              </a:rPr>
              <a:t>	</a:t>
            </a:r>
            <a:r>
              <a:rPr dirty="0" sz="2800" spc="-114">
                <a:latin typeface="SimSun"/>
                <a:cs typeface="SimSun"/>
              </a:rPr>
              <a:t/>
            </a:r>
            <a:endParaRPr sz="2800">
              <a:latin typeface="SimSun"/>
              <a:cs typeface="SimSun"/>
            </a:endParaRPr>
          </a:p>
        </p:txBody>
      </p:sp>
      <p:sp>
        <p:nvSpPr>
          <p:cNvPr id="7" name="object 7" descr=""/>
          <p:cNvSpPr txBox="1"/>
          <p:nvPr/>
        </p:nvSpPr>
        <p:spPr>
          <a:xfrm>
            <a:off x="3955981" y="6450891"/>
            <a:ext cx="8096884" cy="501015"/>
          </a:xfrm>
          <a:prstGeom prst="rect">
            <a:avLst/>
          </a:prstGeom>
        </p:spPr>
        <p:txBody>
          <a:bodyPr wrap="square" lIns="0" tIns="14604" rIns="0" bIns="0" rtlCol="0" vert="horz">
            <a:spAutoFit/>
          </a:bodyPr>
          <a:lstStyle/>
          <a:p>
            <a:pPr marL="12700">
              <a:lnSpc>
                <a:spcPct val="100000"/>
              </a:lnSpc>
              <a:spcBef>
                <a:spcPts val="114"/>
              </a:spcBef>
              <a:tabLst>
                <a:tab pos="788035" algn="l"/>
                <a:tab pos="1536700" algn="l"/>
                <a:tab pos="2286000" algn="l"/>
                <a:tab pos="3034665" algn="l"/>
                <a:tab pos="3783329" algn="l"/>
                <a:tab pos="4531995" algn="l"/>
                <a:tab pos="5289550" algn="l"/>
                <a:tab pos="6052820" algn="l"/>
                <a:tab pos="6810375" algn="l"/>
                <a:tab pos="7573645" algn="l"/>
              </a:tabLst>
            </a:pPr>
            <a:r>
              <a:rPr dirty="0" sz="3100" spc="-40">
                <a:latin typeface="Times New Roman"/>
                <a:ea typeface="Times New Roman"/>
                <a:cs typeface="Times New Roman"/>
                <a:sym typeface="Times New Roman"/>
              </a:rPr>
              <a:t>2A53494430314F4B4F4B4F</a:t>
            </a:r>
            <a:r>
              <a:rPr dirty="0" sz="3100" spc="-330">
                <a:latin typeface="Arial"/>
                <a:cs typeface="Arial"/>
              </a:rPr>
              <a:t> </a:t>
            </a:r>
            <a:r>
              <a:rPr dirty="0" sz="3100" spc="-6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p:txBody>
      </p:sp>
      <p:sp>
        <p:nvSpPr>
          <p:cNvPr id="8" name="object 8" descr=""/>
          <p:cNvSpPr txBox="1"/>
          <p:nvPr/>
        </p:nvSpPr>
        <p:spPr>
          <a:xfrm>
            <a:off x="1408826" y="6916555"/>
            <a:ext cx="11334750" cy="9348470"/>
          </a:xfrm>
          <a:prstGeom prst="rect">
            <a:avLst/>
          </a:prstGeom>
        </p:spPr>
        <p:txBody>
          <a:bodyPr wrap="square" lIns="0" tIns="14604" rIns="0" bIns="0" rtlCol="0" vert="horz">
            <a:spAutoFit/>
          </a:bodyPr>
          <a:lstStyle/>
          <a:p>
            <a:pPr marL="12700">
              <a:lnSpc>
                <a:spcPts val="3695"/>
              </a:lnSpc>
              <a:spcBef>
                <a:spcPts val="114"/>
              </a:spcBef>
              <a:tabLst>
                <a:tab pos="775970" algn="l"/>
                <a:tab pos="1524635" algn="l"/>
                <a:tab pos="2273300" algn="l"/>
                <a:tab pos="3055620" algn="l"/>
              </a:tabLst>
            </a:pPr>
            <a:r>
              <a:rPr dirty="0" sz="3100" spc="-40">
                <a:latin typeface="Times New Roman"/>
                <a:ea typeface="Times New Roman"/>
                <a:cs typeface="Times New Roman"/>
                <a:sym typeface="Times New Roman"/>
              </a:rPr>
              <a:t>4B33390D0A</a:t>
            </a:r>
            <a:r>
              <a:rPr dirty="0" sz="3100" spc="-330">
                <a:latin typeface="Arial"/>
                <a:cs typeface="Arial"/>
              </a:rPr>
              <a:t> </a:t>
            </a:r>
            <a:r>
              <a:rPr dirty="0" sz="3100" spc="-6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32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a:p>
            <a:pPr marL="915035">
              <a:lnSpc>
                <a:spcPts val="3665"/>
              </a:lnSpc>
              <a:tabLst>
                <a:tab pos="1691005" algn="l"/>
                <a:tab pos="2439670" algn="l"/>
                <a:tab pos="3188335" algn="l"/>
                <a:tab pos="3937000" algn="l"/>
                <a:tab pos="4685665" algn="l"/>
                <a:tab pos="5434965" algn="l"/>
                <a:tab pos="6198870" algn="l"/>
                <a:tab pos="6955790" algn="l"/>
                <a:tab pos="7719695" algn="l"/>
                <a:tab pos="8476615" algn="l"/>
                <a:tab pos="9240520" algn="l"/>
                <a:tab pos="9998075" algn="l"/>
                <a:tab pos="10746740" algn="l"/>
              </a:tabLst>
            </a:pPr>
            <a:r>
              <a:rPr dirty="0" sz="3100" spc="-40">
                <a:latin typeface="Arial"/>
                <a:cs typeface="Arial"/>
              </a:rPr>
              <a:t>2A53494430314E4F4E4F4E4F3432</a:t>
            </a:r>
            <a:r>
              <a:rPr dirty="0" sz="3100" spc="-330">
                <a:latin typeface="Arial"/>
                <a:cs typeface="Arial"/>
              </a:rPr>
              <a:t> </a:t>
            </a:r>
            <a:r>
              <a:rPr dirty="0" sz="3100" spc="-6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6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a:p>
            <a:pPr marL="12700">
              <a:lnSpc>
                <a:spcPts val="3665"/>
              </a:lnSpc>
              <a:tabLst>
                <a:tab pos="794385" algn="l"/>
              </a:tabLst>
            </a:pPr>
            <a:r>
              <a:rPr dirty="0" sz="3100" spc="-40">
                <a:latin typeface="Times New Roman"/>
                <a:ea typeface="Times New Roman"/>
                <a:cs typeface="Times New Roman"/>
                <a:sym typeface="Times New Roman"/>
              </a:rPr>
              <a:t>0D0A</a:t>
            </a:r>
            <a:r>
              <a:rPr dirty="0" sz="3100" spc="-330">
                <a:latin typeface="Arial"/>
                <a:cs typeface="Arial"/>
              </a:rPr>
              <a:t> </a:t>
            </a:r>
            <a:r>
              <a:rPr dirty="0" sz="3100" spc="-32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a:p>
            <a:pPr marL="12700" marR="545465">
              <a:lnSpc>
                <a:spcPts val="3670"/>
              </a:lnSpc>
              <a:spcBef>
                <a:spcPts val="140"/>
              </a:spcBef>
            </a:pPr>
            <a:r>
              <a:rPr dirty="0" sz="2800" spc="-175">
                <a:latin typeface="Times New Roman"/>
                <a:ea typeface="Times New Roman"/>
                <a:cs typeface="Times New Roman"/>
                <a:sym typeface="Times New Roman"/>
              </a:rPr>
              <a:t>(2) Read liquid level filtered digital value (recommended as a GPS device read command): Command sent from the terminal or computer to the oil level gauge:</a:t>
            </a:r>
            <a:r>
              <a:rPr dirty="0" sz="2800" spc="-875">
                <a:latin typeface="SimSun"/>
                <a:cs typeface="SimSun"/>
              </a:rPr>
              <a:t> </a:t>
            </a:r>
            <a:r>
              <a:rPr dirty="0" sz="3100" spc="-40">
                <a:latin typeface="Arial"/>
                <a:cs typeface="Arial"/>
              </a:rPr>
              <a:t/>
            </a:r>
            <a:r>
              <a:rPr dirty="0" sz="3100" spc="-335">
                <a:latin typeface="Arial"/>
                <a:cs typeface="Arial"/>
              </a:rPr>
              <a:t> </a:t>
            </a:r>
            <a:r>
              <a:rPr dirty="0" sz="2800" spc="-175">
                <a:latin typeface="SimSun"/>
                <a:cs typeface="SimSun"/>
              </a:rPr>
              <a:t/>
            </a:r>
            <a:r>
              <a:rPr dirty="0" sz="2800" spc="210">
                <a:latin typeface="SimSun"/>
                <a:cs typeface="SimSun"/>
              </a:rPr>
              <a:t/>
            </a:r>
            <a:r>
              <a:rPr dirty="0" sz="2800" spc="-175">
                <a:latin typeface="SimSun"/>
                <a:cs typeface="SimSun"/>
              </a:rPr>
              <a:t/>
            </a:r>
            <a:r>
              <a:rPr dirty="0" sz="2800" spc="100">
                <a:latin typeface="SimSun"/>
                <a:cs typeface="SimSun"/>
              </a:rPr>
              <a:t/>
            </a:r>
            <a:r>
              <a:rPr dirty="0" sz="3100" spc="-315">
                <a:latin typeface="Arial"/>
                <a:cs typeface="Arial"/>
              </a:rPr>
              <a:t/>
            </a:r>
            <a:r>
              <a:rPr dirty="0" sz="3100" spc="-335">
                <a:latin typeface="Arial"/>
                <a:cs typeface="Arial"/>
              </a:rPr>
              <a:t> </a:t>
            </a:r>
            <a:r>
              <a:rPr dirty="0" sz="3100" spc="-310">
                <a:latin typeface="Arial"/>
                <a:cs typeface="Arial"/>
              </a:rPr>
              <a:t/>
            </a:r>
            <a:r>
              <a:rPr dirty="0" sz="3100" spc="-335">
                <a:latin typeface="Arial"/>
                <a:cs typeface="Arial"/>
              </a:rPr>
              <a:t> </a:t>
            </a:r>
            <a:r>
              <a:rPr dirty="0" sz="3100" spc="-290">
                <a:latin typeface="Arial"/>
                <a:cs typeface="Arial"/>
              </a:rPr>
              <a:t/>
            </a:r>
            <a:r>
              <a:rPr dirty="0" sz="3100" spc="-335">
                <a:latin typeface="Arial"/>
                <a:cs typeface="Arial"/>
              </a:rPr>
              <a:t> </a:t>
            </a:r>
            <a:r>
              <a:rPr dirty="0" sz="2800" spc="355">
                <a:latin typeface="SimSun"/>
                <a:cs typeface="SimSun"/>
              </a:rPr>
              <a:t/>
            </a:r>
            <a:r>
              <a:rPr dirty="0" sz="2800" spc="-175">
                <a:latin typeface="SimSun"/>
                <a:cs typeface="SimSun"/>
              </a:rPr>
              <a:t/>
            </a:r>
            <a:r>
              <a:rPr dirty="0" sz="2800" spc="-465">
                <a:latin typeface="SimSun"/>
                <a:cs typeface="SimSun"/>
              </a:rPr>
              <a:t/>
            </a:r>
            <a:r>
              <a:rPr dirty="0" sz="2800" spc="350">
                <a:latin typeface="SimSun"/>
                <a:cs typeface="SimSun"/>
              </a:rPr>
              <a:t/>
            </a:r>
            <a:r>
              <a:rPr dirty="0" sz="2850" spc="295">
                <a:latin typeface="SimSun"/>
                <a:cs typeface="SimSun"/>
              </a:rPr>
              <a:t/>
            </a:r>
            <a:r>
              <a:rPr dirty="0" sz="2800" spc="355">
                <a:latin typeface="SimSun"/>
                <a:cs typeface="SimSun"/>
              </a:rPr>
              <a:t/>
            </a:r>
            <a:r>
              <a:rPr dirty="0" sz="3100" spc="-50">
                <a:latin typeface="Arial"/>
                <a:cs typeface="Arial"/>
              </a:rPr>
              <a:t/>
            </a:r>
            <a:endParaRPr sz="3100">
              <a:latin typeface="Arial"/>
              <a:cs typeface="Arial"/>
            </a:endParaRPr>
          </a:p>
          <a:p>
            <a:pPr marL="12700">
              <a:lnSpc>
                <a:spcPts val="3525"/>
              </a:lnSpc>
              <a:tabLst>
                <a:tab pos="1433195" algn="l"/>
                <a:tab pos="1772920" algn="l"/>
              </a:tabLst>
            </a:pPr>
            <a:r>
              <a:rPr dirty="0" sz="3100" spc="-165">
                <a:latin typeface="Times New Roman"/>
                <a:ea typeface="Times New Roman"/>
                <a:cs typeface="Times New Roman"/>
                <a:sym typeface="Times New Roman"/>
              </a:rPr>
              <a:t>ASCII:$!RY0151</a:t>
            </a:r>
            <a:r>
              <a:rPr dirty="0" sz="3100" spc="-335">
                <a:latin typeface="Arial"/>
                <a:cs typeface="Arial"/>
              </a:rPr>
              <a:t> </a:t>
            </a:r>
            <a:r>
              <a:rPr dirty="0" sz="3100" spc="-290">
                <a:latin typeface="Arial"/>
                <a:cs typeface="Arial"/>
              </a:rPr>
              <a:t/>
            </a:r>
            <a:r>
              <a:rPr dirty="0" sz="3100" spc="-330">
                <a:latin typeface="Arial"/>
                <a:cs typeface="Arial"/>
              </a:rPr>
              <a:t> </a:t>
            </a:r>
            <a:r>
              <a:rPr dirty="0" sz="3100" spc="-295">
                <a:latin typeface="Arial"/>
                <a:cs typeface="Arial"/>
              </a:rPr>
              <a:t/>
            </a:r>
            <a:r>
              <a:rPr dirty="0" sz="3100" spc="-335">
                <a:latin typeface="Arial"/>
                <a:cs typeface="Arial"/>
              </a:rPr>
              <a:t> </a:t>
            </a:r>
            <a:r>
              <a:rPr dirty="0" sz="3100" spc="-145">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50">
                <a:latin typeface="Arial"/>
                <a:cs typeface="Arial"/>
              </a:rPr>
              <a:t/>
            </a:r>
            <a:r>
              <a:rPr dirty="0" sz="3100">
                <a:latin typeface="Arial"/>
                <a:cs typeface="Arial"/>
              </a:rPr>
              <a:t>	</a:t>
            </a:r>
            <a:r>
              <a:rPr dirty="0" sz="3100" spc="-145">
                <a:latin typeface="Arial"/>
                <a:cs typeface="Arial"/>
              </a:rPr>
              <a:t/>
            </a:r>
            <a:r>
              <a:rPr dirty="0" sz="3100" spc="-330">
                <a:latin typeface="Arial"/>
                <a:cs typeface="Arial"/>
              </a:rPr>
              <a:t> </a:t>
            </a:r>
            <a:r>
              <a:rPr dirty="0" sz="3100" spc="-155">
                <a:latin typeface="Arial"/>
                <a:cs typeface="Arial"/>
              </a:rPr>
              <a:t/>
            </a:r>
            <a:r>
              <a:rPr dirty="0" sz="3100" spc="-330">
                <a:latin typeface="Arial"/>
                <a:cs typeface="Arial"/>
              </a:rPr>
              <a:t> </a:t>
            </a:r>
            <a:r>
              <a:rPr dirty="0" sz="3100" spc="-385">
                <a:latin typeface="Arial"/>
                <a:cs typeface="Arial"/>
              </a:rPr>
              <a:t/>
            </a:r>
            <a:r>
              <a:rPr dirty="0" sz="3100" spc="-330">
                <a:latin typeface="Arial"/>
                <a:cs typeface="Arial"/>
              </a:rPr>
              <a:t> </a:t>
            </a:r>
            <a:r>
              <a:rPr dirty="0" sz="3100" spc="-29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a:p>
            <a:pPr marL="12700">
              <a:lnSpc>
                <a:spcPts val="3665"/>
              </a:lnSpc>
              <a:tabLst>
                <a:tab pos="2136775" algn="l"/>
                <a:tab pos="2886075" algn="l"/>
                <a:tab pos="3634740" algn="l"/>
                <a:tab pos="4383405" algn="l"/>
                <a:tab pos="5132070" algn="l"/>
                <a:tab pos="5881370" algn="l"/>
                <a:tab pos="6630034" algn="l"/>
                <a:tab pos="7378700" algn="l"/>
                <a:tab pos="8127365" algn="l"/>
                <a:tab pos="8909685" algn="l"/>
              </a:tabLst>
            </a:pPr>
            <a:r>
              <a:rPr dirty="0" sz="2800" spc="355">
                <a:latin typeface="Times New Roman"/>
                <a:ea typeface="Times New Roman"/>
                <a:cs typeface="Times New Roman"/>
                <a:sym typeface="Times New Roman"/>
              </a:rPr>
              <a:t>Hexadecimal: 24215259303135310D0A</a:t>
            </a:r>
            <a:r>
              <a:rPr dirty="0" sz="2800">
                <a:latin typeface="SimSun"/>
                <a:cs typeface="SimSun"/>
              </a:rPr>
              <a:t/>
            </a:r>
            <a:r>
              <a:rPr dirty="0" sz="2800" spc="380">
                <a:latin typeface="SimSun"/>
                <a:cs typeface="SimSun"/>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32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a:p>
            <a:pPr marL="12700">
              <a:lnSpc>
                <a:spcPts val="3665"/>
              </a:lnSpc>
            </a:pPr>
            <a:r>
              <a:rPr dirty="0" sz="2800" spc="355">
                <a:latin typeface="Times New Roman"/>
                <a:ea typeface="Times New Roman"/>
                <a:cs typeface="Times New Roman"/>
                <a:sym typeface="Times New Roman"/>
              </a:rPr>
              <a:t>Oil level gauge reply:</a:t>
            </a:r>
            <a:r>
              <a:rPr dirty="0" sz="3100" spc="-50">
                <a:latin typeface="Arial"/>
                <a:cs typeface="Arial"/>
              </a:rPr>
              <a:t/>
            </a:r>
            <a:endParaRPr sz="3100">
              <a:latin typeface="Arial"/>
              <a:cs typeface="Arial"/>
            </a:endParaRPr>
          </a:p>
          <a:p>
            <a:pPr marL="12700">
              <a:lnSpc>
                <a:spcPts val="3665"/>
              </a:lnSpc>
              <a:tabLst>
                <a:tab pos="1433195" algn="l"/>
                <a:tab pos="1772920" algn="l"/>
              </a:tabLst>
            </a:pPr>
            <a:r>
              <a:rPr dirty="0" sz="3100" spc="-165">
                <a:latin typeface="Times New Roman"/>
                <a:ea typeface="Times New Roman"/>
                <a:cs typeface="Times New Roman"/>
                <a:sym typeface="Times New Roman"/>
              </a:rPr>
              <a:t>ASCII:*CFV0100FA32B6</a:t>
            </a:r>
            <a:r>
              <a:rPr dirty="0" sz="3100" spc="-335">
                <a:latin typeface="Arial"/>
                <a:cs typeface="Arial"/>
              </a:rPr>
              <a:t> </a:t>
            </a:r>
            <a:r>
              <a:rPr dirty="0" sz="3100" spc="-290">
                <a:latin typeface="Arial"/>
                <a:cs typeface="Arial"/>
              </a:rPr>
              <a:t/>
            </a:r>
            <a:r>
              <a:rPr dirty="0" sz="3100" spc="-330">
                <a:latin typeface="Arial"/>
                <a:cs typeface="Arial"/>
              </a:rPr>
              <a:t> </a:t>
            </a:r>
            <a:r>
              <a:rPr dirty="0" sz="3100" spc="-295">
                <a:latin typeface="Arial"/>
                <a:cs typeface="Arial"/>
              </a:rPr>
              <a:t/>
            </a:r>
            <a:r>
              <a:rPr dirty="0" sz="3100" spc="-335">
                <a:latin typeface="Arial"/>
                <a:cs typeface="Arial"/>
              </a:rPr>
              <a:t> </a:t>
            </a:r>
            <a:r>
              <a:rPr dirty="0" sz="3100" spc="-145">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50">
                <a:latin typeface="Arial"/>
                <a:cs typeface="Arial"/>
              </a:rPr>
              <a:t/>
            </a:r>
            <a:r>
              <a:rPr dirty="0" sz="3100">
                <a:latin typeface="Arial"/>
                <a:cs typeface="Arial"/>
              </a:rPr>
              <a:t>	</a:t>
            </a:r>
            <a:r>
              <a:rPr dirty="0" sz="3100" spc="70">
                <a:latin typeface="Arial"/>
                <a:cs typeface="Arial"/>
              </a:rPr>
              <a:t/>
            </a:r>
            <a:r>
              <a:rPr dirty="0" sz="3100" spc="-340">
                <a:latin typeface="Arial"/>
                <a:cs typeface="Arial"/>
              </a:rPr>
              <a:t> </a:t>
            </a:r>
            <a:r>
              <a:rPr dirty="0" sz="3100" spc="-295">
                <a:latin typeface="Arial"/>
                <a:cs typeface="Arial"/>
              </a:rPr>
              <a:t/>
            </a:r>
            <a:r>
              <a:rPr dirty="0" sz="3100" spc="-330">
                <a:latin typeface="Arial"/>
                <a:cs typeface="Arial"/>
              </a:rPr>
              <a:t> </a:t>
            </a:r>
            <a:r>
              <a:rPr dirty="0" sz="3100" spc="-140">
                <a:latin typeface="Arial"/>
                <a:cs typeface="Arial"/>
              </a:rPr>
              <a:t/>
            </a:r>
            <a:r>
              <a:rPr dirty="0" sz="3100" spc="-330">
                <a:latin typeface="Arial"/>
                <a:cs typeface="Arial"/>
              </a:rPr>
              <a:t> </a:t>
            </a:r>
            <a:r>
              <a:rPr dirty="0" sz="3100" spc="-27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140">
                <a:latin typeface="Arial"/>
                <a:cs typeface="Arial"/>
              </a:rPr>
              <a:t/>
            </a:r>
            <a:r>
              <a:rPr dirty="0" sz="3100" spc="-330">
                <a:latin typeface="Arial"/>
                <a:cs typeface="Arial"/>
              </a:rPr>
              <a:t> </a:t>
            </a:r>
            <a:r>
              <a:rPr dirty="0" sz="3100" spc="-165">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254">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a:p>
            <a:pPr marL="12700" marR="175895">
              <a:lnSpc>
                <a:spcPts val="3670"/>
              </a:lnSpc>
              <a:spcBef>
                <a:spcPts val="135"/>
              </a:spcBef>
              <a:tabLst>
                <a:tab pos="3513454" algn="l"/>
                <a:tab pos="6669405" algn="l"/>
              </a:tabLst>
            </a:pPr>
            <a:r>
              <a:rPr dirty="0" sz="2800" spc="355">
                <a:latin typeface="Times New Roman"/>
                <a:ea typeface="Times New Roman"/>
                <a:cs typeface="Times New Roman"/>
                <a:sym typeface="Times New Roman"/>
              </a:rPr>
              <a:t>Protocol explanation: *CFV is the protocol output; 01 is the return address bit; 00FA32 is the current AD value, where 00 is padded with zeros if less than 6 bytes, and FA32 represents the current oil level</a:t>
            </a:r>
            <a:r>
              <a:rPr dirty="0" sz="2800">
                <a:latin typeface="SimSun"/>
                <a:cs typeface="SimSun"/>
              </a:rPr>
              <a:t/>
            </a:r>
            <a:r>
              <a:rPr dirty="0" sz="2800" spc="395">
                <a:latin typeface="SimSun"/>
                <a:cs typeface="SimSun"/>
              </a:rPr>
              <a:t> </a:t>
            </a:r>
            <a:r>
              <a:rPr dirty="0" sz="3100" spc="70">
                <a:latin typeface="Arial"/>
                <a:cs typeface="Arial"/>
              </a:rPr>
              <a:t/>
            </a:r>
            <a:r>
              <a:rPr dirty="0" sz="3100" spc="-335">
                <a:latin typeface="Arial"/>
                <a:cs typeface="Arial"/>
              </a:rPr>
              <a:t> </a:t>
            </a:r>
            <a:r>
              <a:rPr dirty="0" sz="3100" spc="-295">
                <a:latin typeface="Arial"/>
                <a:cs typeface="Arial"/>
              </a:rPr>
              <a:t/>
            </a:r>
            <a:r>
              <a:rPr dirty="0" sz="3100" spc="-335">
                <a:latin typeface="Arial"/>
                <a:cs typeface="Arial"/>
              </a:rPr>
              <a:t> </a:t>
            </a:r>
            <a:r>
              <a:rPr dirty="0" sz="3100" spc="-140">
                <a:latin typeface="Arial"/>
                <a:cs typeface="Arial"/>
              </a:rPr>
              <a:t/>
            </a:r>
            <a:r>
              <a:rPr dirty="0" sz="3100" spc="-335">
                <a:latin typeface="Arial"/>
                <a:cs typeface="Arial"/>
              </a:rPr>
              <a:t> </a:t>
            </a:r>
            <a:r>
              <a:rPr dirty="0" sz="3100" spc="-320">
                <a:latin typeface="Arial"/>
                <a:cs typeface="Arial"/>
              </a:rPr>
              <a:t/>
            </a:r>
            <a:r>
              <a:rPr dirty="0" sz="3100">
                <a:latin typeface="Arial"/>
                <a:cs typeface="Arial"/>
              </a:rPr>
              <a:t>	</a:t>
            </a:r>
            <a:r>
              <a:rPr dirty="0" sz="2800" spc="355">
                <a:latin typeface="SimSun"/>
                <a:cs typeface="SimSun"/>
              </a:rPr>
              <a:t/>
            </a:r>
            <a:r>
              <a:rPr dirty="0" sz="2800" spc="-175">
                <a:latin typeface="SimSun"/>
                <a:cs typeface="SimSun"/>
              </a:rPr>
              <a:t/>
            </a:r>
            <a:r>
              <a:rPr dirty="0" sz="2800" spc="-865">
                <a:latin typeface="SimSun"/>
                <a:cs typeface="SimSun"/>
              </a:rPr>
              <a:t> </a:t>
            </a:r>
            <a:r>
              <a:rPr dirty="0" sz="3100" spc="-40">
                <a:latin typeface="Arial"/>
                <a:cs typeface="Arial"/>
              </a:rPr>
              <a:t/>
            </a:r>
            <a:r>
              <a:rPr dirty="0" sz="3100" spc="-325">
                <a:latin typeface="Arial"/>
                <a:cs typeface="Arial"/>
              </a:rPr>
              <a:t> </a:t>
            </a:r>
            <a:r>
              <a:rPr dirty="0" sz="3100" spc="-50">
                <a:latin typeface="Arial"/>
                <a:cs typeface="Arial"/>
              </a:rPr>
              <a:t/>
            </a:r>
            <a:r>
              <a:rPr dirty="0" sz="3100">
                <a:latin typeface="Arial"/>
                <a:cs typeface="Arial"/>
              </a:rPr>
              <a:t>	</a:t>
            </a:r>
            <a:r>
              <a:rPr dirty="0" sz="2800" spc="355">
                <a:latin typeface="SimSun"/>
                <a:cs typeface="SimSun"/>
              </a:rPr>
              <a:t/>
            </a:r>
            <a:r>
              <a:rPr dirty="0" sz="2800" spc="-175">
                <a:latin typeface="SimSun"/>
                <a:cs typeface="SimSun"/>
              </a:rPr>
              <a:t/>
            </a:r>
            <a:r>
              <a:rPr dirty="0" sz="2800" spc="-875">
                <a:latin typeface="SimSun"/>
                <a:cs typeface="SimSun"/>
              </a:rPr>
              <a:t> </a:t>
            </a:r>
            <a:r>
              <a:rPr dirty="0" sz="3100" spc="-40">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140">
                <a:latin typeface="Arial"/>
                <a:cs typeface="Arial"/>
              </a:rPr>
              <a:t/>
            </a:r>
            <a:r>
              <a:rPr dirty="0" sz="3100" spc="-335">
                <a:latin typeface="Arial"/>
                <a:cs typeface="Arial"/>
              </a:rPr>
              <a:t> </a:t>
            </a:r>
            <a:r>
              <a:rPr dirty="0" sz="3100" spc="-165">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50">
                <a:latin typeface="Arial"/>
                <a:cs typeface="Arial"/>
              </a:rPr>
              <a:t/>
            </a:r>
            <a:r>
              <a:rPr dirty="0" sz="2800" spc="355">
                <a:latin typeface="SimSun"/>
                <a:cs typeface="SimSun"/>
              </a:rPr>
              <a:t/>
            </a:r>
            <a:r>
              <a:rPr dirty="0" sz="2850" spc="295">
                <a:latin typeface="SimSun"/>
                <a:cs typeface="SimSun"/>
              </a:rPr>
              <a:t/>
            </a:r>
            <a:r>
              <a:rPr dirty="0" sz="2800" spc="355">
                <a:latin typeface="SimSun"/>
                <a:cs typeface="SimSun"/>
              </a:rPr>
              <a:t/>
            </a:r>
            <a:r>
              <a:rPr dirty="0" sz="3100" spc="-165">
                <a:latin typeface="Arial"/>
                <a:cs typeface="Arial"/>
              </a:rPr>
              <a:t/>
            </a:r>
            <a:r>
              <a:rPr dirty="0" sz="3100" spc="-330">
                <a:latin typeface="Arial"/>
                <a:cs typeface="Arial"/>
              </a:rPr>
              <a:t> </a:t>
            </a:r>
            <a:r>
              <a:rPr dirty="0" sz="3100" spc="-270">
                <a:latin typeface="Arial"/>
                <a:cs typeface="Arial"/>
              </a:rPr>
              <a:t/>
            </a:r>
            <a:r>
              <a:rPr dirty="0" sz="3100" spc="-330">
                <a:latin typeface="Arial"/>
                <a:cs typeface="Arial"/>
              </a:rPr>
              <a:t> </a:t>
            </a:r>
            <a:r>
              <a:rPr dirty="0" sz="2800" spc="355">
                <a:latin typeface="SimSun"/>
                <a:cs typeface="SimSun"/>
              </a:rPr>
              <a:t/>
            </a:r>
            <a:r>
              <a:rPr dirty="0" sz="2800" spc="-175">
                <a:latin typeface="SimSun"/>
                <a:cs typeface="SimSun"/>
              </a:rPr>
              <a:t/>
            </a:r>
            <a:r>
              <a:rPr dirty="0" sz="2800" spc="-865">
                <a:latin typeface="SimSun"/>
                <a:cs typeface="SimSun"/>
              </a:rPr>
              <a:t> </a:t>
            </a:r>
            <a:r>
              <a:rPr dirty="0" sz="3100" spc="-40">
                <a:latin typeface="Arial"/>
                <a:cs typeface="Arial"/>
              </a:rPr>
              <a:t/>
            </a:r>
            <a:r>
              <a:rPr dirty="0" sz="3100" spc="-330">
                <a:latin typeface="Arial"/>
                <a:cs typeface="Arial"/>
              </a:rPr>
              <a:t> </a:t>
            </a:r>
            <a:r>
              <a:rPr dirty="0" sz="3100" spc="-40">
                <a:latin typeface="Arial"/>
                <a:cs typeface="Arial"/>
              </a:rPr>
              <a:t/>
            </a:r>
            <a:r>
              <a:rPr dirty="0" sz="3100" spc="-325">
                <a:latin typeface="Arial"/>
                <a:cs typeface="Arial"/>
              </a:rPr>
              <a:t> </a:t>
            </a:r>
            <a:r>
              <a:rPr dirty="0" sz="2800" spc="355">
                <a:latin typeface="SimSun"/>
                <a:cs typeface="SimSun"/>
              </a:rPr>
              <a:t/>
            </a:r>
            <a:r>
              <a:rPr dirty="0" sz="2800" spc="-175">
                <a:latin typeface="SimSun"/>
                <a:cs typeface="SimSun"/>
              </a:rPr>
              <a:t/>
            </a:r>
            <a:r>
              <a:rPr dirty="0" sz="2800" spc="-869">
                <a:latin typeface="SimSun"/>
                <a:cs typeface="SimSun"/>
              </a:rPr>
              <a:t> </a:t>
            </a:r>
            <a:r>
              <a:rPr dirty="0" sz="3100" spc="-40">
                <a:latin typeface="Arial"/>
                <a:cs typeface="Arial"/>
              </a:rPr>
              <a:t/>
            </a:r>
            <a:r>
              <a:rPr dirty="0" sz="3100" spc="-325">
                <a:latin typeface="Arial"/>
                <a:cs typeface="Arial"/>
              </a:rPr>
              <a:t> </a:t>
            </a:r>
            <a:r>
              <a:rPr dirty="0" sz="2800" spc="355">
                <a:latin typeface="SimSun"/>
                <a:cs typeface="SimSun"/>
              </a:rPr>
              <a:t/>
            </a:r>
            <a:r>
              <a:rPr dirty="0" sz="2800" spc="325">
                <a:latin typeface="SimSun"/>
                <a:cs typeface="SimSun"/>
              </a:rPr>
              <a:t/>
            </a:r>
            <a:r>
              <a:rPr dirty="0" sz="2800" spc="-175">
                <a:latin typeface="SimSun"/>
                <a:cs typeface="SimSun"/>
              </a:rPr>
              <a:t/>
            </a:r>
            <a:r>
              <a:rPr dirty="0" sz="2800" spc="-869">
                <a:latin typeface="SimSun"/>
                <a:cs typeface="SimSun"/>
              </a:rPr>
              <a:t> </a:t>
            </a:r>
            <a:r>
              <a:rPr dirty="0" sz="3100" spc="-40">
                <a:latin typeface="Arial"/>
                <a:cs typeface="Arial"/>
              </a:rPr>
              <a:t/>
            </a:r>
            <a:r>
              <a:rPr dirty="0" sz="3100" spc="-325">
                <a:latin typeface="Arial"/>
                <a:cs typeface="Arial"/>
              </a:rPr>
              <a:t> </a:t>
            </a:r>
            <a:r>
              <a:rPr dirty="0" sz="2800" spc="355">
                <a:latin typeface="SimSun"/>
                <a:cs typeface="SimSun"/>
              </a:rPr>
              <a:t/>
            </a:r>
            <a:r>
              <a:rPr dirty="0" sz="2800" spc="-175">
                <a:latin typeface="SimSun"/>
                <a:cs typeface="SimSun"/>
              </a:rPr>
              <a:t/>
            </a:r>
            <a:r>
              <a:rPr dirty="0" sz="2800" spc="-869">
                <a:latin typeface="SimSun"/>
                <a:cs typeface="SimSun"/>
              </a:rPr>
              <a:t> </a:t>
            </a:r>
            <a:r>
              <a:rPr dirty="0" sz="3100" spc="-140">
                <a:latin typeface="Arial"/>
                <a:cs typeface="Arial"/>
              </a:rPr>
              <a:t/>
            </a:r>
            <a:r>
              <a:rPr dirty="0" sz="3100" spc="-325">
                <a:latin typeface="Arial"/>
                <a:cs typeface="Arial"/>
              </a:rPr>
              <a:t> </a:t>
            </a:r>
            <a:r>
              <a:rPr dirty="0" sz="3100" spc="-165">
                <a:latin typeface="Arial"/>
                <a:cs typeface="Arial"/>
              </a:rPr>
              <a:t/>
            </a:r>
            <a:r>
              <a:rPr dirty="0" sz="3100" spc="-330">
                <a:latin typeface="Arial"/>
                <a:cs typeface="Arial"/>
              </a:rPr>
              <a:t> </a:t>
            </a:r>
            <a:r>
              <a:rPr dirty="0" sz="3100" spc="-40">
                <a:latin typeface="Arial"/>
                <a:cs typeface="Arial"/>
              </a:rPr>
              <a:t/>
            </a:r>
            <a:r>
              <a:rPr dirty="0" sz="3100" spc="-325">
                <a:latin typeface="Arial"/>
                <a:cs typeface="Arial"/>
              </a:rPr>
              <a:t> </a:t>
            </a:r>
            <a:r>
              <a:rPr dirty="0" sz="3100" spc="-40">
                <a:latin typeface="Arial"/>
                <a:cs typeface="Arial"/>
              </a:rPr>
              <a:t/>
            </a:r>
            <a:r>
              <a:rPr dirty="0" sz="3100" spc="-330">
                <a:latin typeface="Arial"/>
                <a:cs typeface="Arial"/>
              </a:rPr>
              <a:t> </a:t>
            </a:r>
            <a:r>
              <a:rPr dirty="0" sz="2800" spc="355">
                <a:latin typeface="SimSun"/>
                <a:cs typeface="SimSun"/>
              </a:rPr>
              <a:t/>
            </a:r>
            <a:r>
              <a:rPr dirty="0" sz="2850" spc="295">
                <a:latin typeface="SimSun"/>
                <a:cs typeface="SimSun"/>
              </a:rPr>
              <a:t/>
            </a:r>
            <a:r>
              <a:rPr dirty="0" sz="2800" spc="355">
                <a:latin typeface="SimSun"/>
                <a:cs typeface="SimSun"/>
              </a:rPr>
              <a:t/>
            </a:r>
            <a:r>
              <a:rPr dirty="0" sz="2800" spc="-50">
                <a:latin typeface="SimSun"/>
                <a:cs typeface="SimSun"/>
              </a:rPr>
              <a:t/>
            </a:r>
            <a:endParaRPr sz="2800">
              <a:latin typeface="SimSun"/>
              <a:cs typeface="SimSun"/>
            </a:endParaRPr>
          </a:p>
          <a:p>
            <a:pPr marL="12700">
              <a:lnSpc>
                <a:spcPts val="3525"/>
              </a:lnSpc>
            </a:pPr>
            <a:r>
              <a:rPr dirty="0" sz="3100" spc="-165">
                <a:latin typeface="Times New Roman"/>
                <a:ea typeface="Times New Roman"/>
                <a:cs typeface="Times New Roman"/>
                <a:sym typeface="Times New Roman"/>
              </a:rPr>
              <a:t>The hexadecimal representation of the ASCII value of AD, which indicates that the current oil level value is 0xFA32;</a:t>
            </a:r>
            <a:r>
              <a:rPr dirty="0" sz="3100" spc="-335">
                <a:latin typeface="Arial"/>
                <a:cs typeface="Arial"/>
              </a:rPr>
              <a:t> </a:t>
            </a:r>
            <a:r>
              <a:rPr dirty="0" sz="3100" spc="-270">
                <a:latin typeface="Arial"/>
                <a:cs typeface="Arial"/>
              </a:rPr>
              <a:t/>
            </a:r>
            <a:r>
              <a:rPr dirty="0" sz="3100" spc="-335">
                <a:latin typeface="Arial"/>
                <a:cs typeface="Arial"/>
              </a:rPr>
              <a:t> </a:t>
            </a:r>
            <a:r>
              <a:rPr dirty="0" sz="2800" spc="355">
                <a:latin typeface="SimSun"/>
                <a:cs typeface="SimSun"/>
              </a:rPr>
              <a:t/>
            </a:r>
            <a:r>
              <a:rPr dirty="0" sz="3100" spc="-165">
                <a:latin typeface="Arial"/>
                <a:cs typeface="Arial"/>
              </a:rPr>
              <a:t/>
            </a:r>
            <a:r>
              <a:rPr dirty="0" sz="3100" spc="-335">
                <a:latin typeface="Arial"/>
                <a:cs typeface="Arial"/>
              </a:rPr>
              <a:t> </a:t>
            </a:r>
            <a:r>
              <a:rPr dirty="0" sz="3100" spc="-290">
                <a:latin typeface="Arial"/>
                <a:cs typeface="Arial"/>
              </a:rPr>
              <a:t/>
            </a:r>
            <a:r>
              <a:rPr dirty="0" sz="3100" spc="-335">
                <a:latin typeface="Arial"/>
                <a:cs typeface="Arial"/>
              </a:rPr>
              <a:t> </a:t>
            </a:r>
            <a:r>
              <a:rPr dirty="0" sz="3100" spc="-295">
                <a:latin typeface="Arial"/>
                <a:cs typeface="Arial"/>
              </a:rPr>
              <a:t/>
            </a:r>
            <a:r>
              <a:rPr dirty="0" sz="3100" spc="-335">
                <a:latin typeface="Arial"/>
                <a:cs typeface="Arial"/>
              </a:rPr>
              <a:t> </a:t>
            </a:r>
            <a:r>
              <a:rPr dirty="0" sz="3100" spc="-145">
                <a:latin typeface="Arial"/>
                <a:cs typeface="Arial"/>
              </a:rPr>
              <a:t/>
            </a:r>
            <a:r>
              <a:rPr dirty="0" sz="3100" spc="-335">
                <a:latin typeface="Arial"/>
                <a:cs typeface="Arial"/>
              </a:rPr>
              <a:t> </a:t>
            </a:r>
            <a:r>
              <a:rPr dirty="0" sz="3100" spc="-145">
                <a:latin typeface="Arial"/>
                <a:cs typeface="Arial"/>
              </a:rPr>
              <a:t/>
            </a:r>
            <a:r>
              <a:rPr dirty="0" sz="3100" spc="-335">
                <a:latin typeface="Arial"/>
                <a:cs typeface="Arial"/>
              </a:rPr>
              <a:t> </a:t>
            </a:r>
            <a:r>
              <a:rPr dirty="0" sz="2800" spc="325">
                <a:latin typeface="SimSun"/>
                <a:cs typeface="SimSun"/>
              </a:rPr>
              <a:t/>
            </a:r>
            <a:r>
              <a:rPr dirty="0" sz="2850" spc="295">
                <a:latin typeface="SimSun"/>
                <a:cs typeface="SimSun"/>
              </a:rPr>
              <a:t/>
            </a:r>
            <a:r>
              <a:rPr dirty="0" sz="2800" spc="55">
                <a:latin typeface="SimSun"/>
                <a:cs typeface="SimSun"/>
              </a:rPr>
              <a:t/>
            </a:r>
            <a:r>
              <a:rPr dirty="0" sz="3100" spc="-40">
                <a:latin typeface="Arial"/>
                <a:cs typeface="Arial"/>
              </a:rPr>
              <a:t/>
            </a:r>
            <a:r>
              <a:rPr dirty="0" sz="3100" spc="-335">
                <a:latin typeface="Arial"/>
                <a:cs typeface="Arial"/>
              </a:rPr>
              <a:t> </a:t>
            </a:r>
            <a:r>
              <a:rPr dirty="0" sz="3100" spc="-130">
                <a:latin typeface="Arial"/>
                <a:cs typeface="Arial"/>
              </a:rPr>
              <a:t/>
            </a:r>
            <a:r>
              <a:rPr dirty="0" sz="3100" spc="-335">
                <a:latin typeface="Arial"/>
                <a:cs typeface="Arial"/>
              </a:rPr>
              <a:t> </a:t>
            </a:r>
            <a:r>
              <a:rPr dirty="0" sz="3100" spc="-140">
                <a:latin typeface="Arial"/>
                <a:cs typeface="Arial"/>
              </a:rPr>
              <a:t/>
            </a:r>
            <a:r>
              <a:rPr dirty="0" sz="3100" spc="-335">
                <a:latin typeface="Arial"/>
                <a:cs typeface="Arial"/>
              </a:rPr>
              <a:t> </a:t>
            </a:r>
            <a:r>
              <a:rPr dirty="0" sz="3100" spc="-165">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2800" spc="-50">
                <a:latin typeface="SimSun"/>
                <a:cs typeface="SimSun"/>
              </a:rPr>
              <a:t/>
            </a:r>
            <a:endParaRPr sz="2800">
              <a:latin typeface="SimSun"/>
              <a:cs typeface="SimSun"/>
            </a:endParaRPr>
          </a:p>
          <a:p>
            <a:pPr marL="12700">
              <a:lnSpc>
                <a:spcPts val="3695"/>
              </a:lnSpc>
            </a:pPr>
            <a:r>
              <a:rPr dirty="0" sz="3100" spc="-254">
                <a:latin typeface="Times New Roman"/>
                <a:ea typeface="Times New Roman"/>
                <a:cs typeface="Times New Roman"/>
                <a:sym typeface="Times New Roman"/>
              </a:rPr>
              <a:t>B6 is for parity check.</a:t>
            </a:r>
            <a:r>
              <a:rPr dirty="0" sz="3100" spc="-325">
                <a:latin typeface="Arial"/>
                <a:cs typeface="Arial"/>
              </a:rPr>
              <a:t> </a:t>
            </a:r>
            <a:r>
              <a:rPr dirty="0" sz="3100" spc="-40">
                <a:latin typeface="Arial"/>
                <a:cs typeface="Arial"/>
              </a:rPr>
              <a:t/>
            </a:r>
            <a:r>
              <a:rPr dirty="0" sz="3100" spc="-325">
                <a:latin typeface="Arial"/>
                <a:cs typeface="Arial"/>
              </a:rPr>
              <a:t> </a:t>
            </a:r>
            <a:r>
              <a:rPr dirty="0" sz="2800" spc="355">
                <a:latin typeface="SimSun"/>
                <a:cs typeface="SimSun"/>
              </a:rPr>
              <a:t/>
            </a:r>
            <a:r>
              <a:rPr dirty="0" sz="900" spc="1675">
                <a:latin typeface="SimSun"/>
                <a:cs typeface="SimSun"/>
              </a:rPr>
              <a:t/>
            </a:r>
            <a:endParaRPr sz="900">
              <a:latin typeface="SimSun"/>
              <a:cs typeface="SimSun"/>
            </a:endParaRPr>
          </a:p>
          <a:p>
            <a:pPr>
              <a:lnSpc>
                <a:spcPct val="100000"/>
              </a:lnSpc>
              <a:spcBef>
                <a:spcPts val="280"/>
              </a:spcBef>
            </a:pPr>
            <a:endParaRPr sz="2600">
              <a:latin typeface="SimSun"/>
              <a:cs typeface="SimSun"/>
            </a:endParaRPr>
          </a:p>
          <a:p>
            <a:pPr marL="12700">
              <a:lnSpc>
                <a:spcPts val="3695"/>
              </a:lnSpc>
              <a:spcBef>
                <a:spcPts val="5"/>
              </a:spcBef>
              <a:tabLst>
                <a:tab pos="6405245" algn="l"/>
              </a:tabLst>
            </a:pPr>
            <a:r>
              <a:rPr dirty="0" sz="2800" spc="325">
                <a:latin typeface="Times New Roman"/>
                <a:ea typeface="Times New Roman"/>
                <a:cs typeface="Times New Roman"/>
                <a:sym typeface="Times New Roman"/>
              </a:rPr>
              <a:t>Liquid level conversion: *CFV0100FA32B6: 00FA32 (hexadecimal) =</a:t>
            </a:r>
            <a:r>
              <a:rPr dirty="0" sz="2800" spc="355">
                <a:latin typeface="SimSun"/>
                <a:cs typeface="SimSun"/>
              </a:rPr>
              <a:t/>
            </a:r>
            <a:r>
              <a:rPr dirty="0" sz="2800">
                <a:latin typeface="SimSun"/>
                <a:cs typeface="SimSun"/>
              </a:rPr>
              <a:t/>
            </a:r>
            <a:r>
              <a:rPr dirty="0" sz="2800" spc="450">
                <a:latin typeface="SimSun"/>
                <a:cs typeface="SimSun"/>
              </a:rPr>
              <a:t> </a:t>
            </a:r>
            <a:r>
              <a:rPr dirty="0" sz="3100" spc="70">
                <a:latin typeface="Arial"/>
                <a:cs typeface="Arial"/>
              </a:rPr>
              <a:t/>
            </a:r>
            <a:r>
              <a:rPr dirty="0" sz="3100" spc="-335">
                <a:latin typeface="Arial"/>
                <a:cs typeface="Arial"/>
              </a:rPr>
              <a:t> </a:t>
            </a:r>
            <a:r>
              <a:rPr dirty="0" sz="3100" spc="-295">
                <a:latin typeface="Arial"/>
                <a:cs typeface="Arial"/>
              </a:rPr>
              <a:t/>
            </a:r>
            <a:r>
              <a:rPr dirty="0" sz="3100" spc="-335">
                <a:latin typeface="Arial"/>
                <a:cs typeface="Arial"/>
              </a:rPr>
              <a:t> </a:t>
            </a:r>
            <a:r>
              <a:rPr dirty="0" sz="3100" spc="-140">
                <a:latin typeface="Arial"/>
                <a:cs typeface="Arial"/>
              </a:rPr>
              <a:t/>
            </a:r>
            <a:r>
              <a:rPr dirty="0" sz="3100" spc="-335">
                <a:latin typeface="Arial"/>
                <a:cs typeface="Arial"/>
              </a:rPr>
              <a:t> </a:t>
            </a:r>
            <a:r>
              <a:rPr dirty="0" sz="3100" spc="-270">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140">
                <a:latin typeface="Arial"/>
                <a:cs typeface="Arial"/>
              </a:rPr>
              <a:t/>
            </a:r>
            <a:r>
              <a:rPr dirty="0" sz="3100" spc="-335">
                <a:latin typeface="Arial"/>
                <a:cs typeface="Arial"/>
              </a:rPr>
              <a:t> </a:t>
            </a:r>
            <a:r>
              <a:rPr dirty="0" sz="3100" spc="-165">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40">
                <a:latin typeface="Arial"/>
                <a:cs typeface="Arial"/>
              </a:rPr>
              <a:t/>
            </a:r>
            <a:r>
              <a:rPr dirty="0" sz="3100" spc="-335">
                <a:latin typeface="Arial"/>
                <a:cs typeface="Arial"/>
              </a:rPr>
              <a:t> </a:t>
            </a:r>
            <a:r>
              <a:rPr dirty="0" sz="3100" spc="-254">
                <a:latin typeface="Arial"/>
                <a:cs typeface="Arial"/>
              </a:rPr>
              <a:t/>
            </a:r>
            <a:r>
              <a:rPr dirty="0" sz="3100" spc="-335">
                <a:latin typeface="Arial"/>
                <a:cs typeface="Arial"/>
              </a:rPr>
              <a:t> </a:t>
            </a:r>
            <a:r>
              <a:rPr dirty="0" sz="3100" spc="-50">
                <a:latin typeface="Arial"/>
                <a:cs typeface="Arial"/>
              </a:rPr>
              <a:t/>
            </a:r>
            <a:r>
              <a:rPr dirty="0" sz="3100">
                <a:latin typeface="Arial"/>
                <a:cs typeface="Arial"/>
              </a:rPr>
              <a:t>	</a:t>
            </a:r>
            <a:r>
              <a:rPr dirty="0" sz="2800" spc="-175">
                <a:latin typeface="SimSun"/>
                <a:cs typeface="SimSun"/>
              </a:rPr>
              <a:t/>
            </a:r>
            <a:r>
              <a:rPr dirty="0" sz="2800" spc="-869">
                <a:latin typeface="SimSun"/>
                <a:cs typeface="SimSun"/>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140">
                <a:latin typeface="Arial"/>
                <a:cs typeface="Arial"/>
              </a:rPr>
              <a:t/>
            </a:r>
            <a:r>
              <a:rPr dirty="0" sz="3100" spc="-330">
                <a:latin typeface="Arial"/>
                <a:cs typeface="Arial"/>
              </a:rPr>
              <a:t> </a:t>
            </a:r>
            <a:r>
              <a:rPr dirty="0" sz="3100" spc="-165">
                <a:latin typeface="Arial"/>
                <a:cs typeface="Arial"/>
              </a:rPr>
              <a:t/>
            </a:r>
            <a:r>
              <a:rPr dirty="0" sz="3100" spc="-325">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2800" spc="-175">
                <a:latin typeface="SimSun"/>
                <a:cs typeface="SimSun"/>
              </a:rPr>
              <a:t/>
            </a:r>
            <a:r>
              <a:rPr dirty="0" sz="2800" spc="-869">
                <a:latin typeface="SimSun"/>
                <a:cs typeface="SimSun"/>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2800" spc="355">
                <a:latin typeface="SimSun"/>
                <a:cs typeface="SimSun"/>
              </a:rPr>
              <a:t/>
            </a:r>
            <a:r>
              <a:rPr dirty="0" sz="2800" spc="-175">
                <a:latin typeface="SimSun"/>
                <a:cs typeface="SimSun"/>
              </a:rPr>
              <a:t/>
            </a:r>
            <a:r>
              <a:rPr dirty="0" sz="2800" spc="-865">
                <a:latin typeface="SimSun"/>
                <a:cs typeface="SimSun"/>
              </a:rPr>
              <a:t> </a:t>
            </a:r>
            <a:r>
              <a:rPr dirty="0" sz="3100" spc="-50">
                <a:latin typeface="Arial"/>
                <a:cs typeface="Arial"/>
              </a:rPr>
              <a:t/>
            </a:r>
            <a:endParaRPr sz="3100">
              <a:latin typeface="Arial"/>
              <a:cs typeface="Arial"/>
            </a:endParaRPr>
          </a:p>
          <a:p>
            <a:pPr marL="12700">
              <a:lnSpc>
                <a:spcPts val="3665"/>
              </a:lnSpc>
            </a:pPr>
            <a:r>
              <a:rPr dirty="0" sz="3100" spc="-40">
                <a:latin typeface="Times New Roman"/>
                <a:ea typeface="Times New Roman"/>
                <a:cs typeface="Times New Roman"/>
                <a:sym typeface="Times New Roman"/>
              </a:rPr>
              <a:t>64050 (decimal)</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25">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2800" spc="-175">
                <a:latin typeface="SimSun"/>
                <a:cs typeface="SimSun"/>
              </a:rPr>
              <a:t/>
            </a:r>
            <a:r>
              <a:rPr dirty="0" sz="2800" spc="45">
                <a:latin typeface="SimSun"/>
                <a:cs typeface="SimSun"/>
              </a:rPr>
              <a:t/>
            </a:r>
            <a:r>
              <a:rPr dirty="0" sz="2800" spc="-50">
                <a:latin typeface="SimSun"/>
                <a:cs typeface="SimSun"/>
              </a:rPr>
              <a:t/>
            </a:r>
            <a:endParaRPr sz="2800">
              <a:latin typeface="SimSun"/>
              <a:cs typeface="SimSun"/>
            </a:endParaRPr>
          </a:p>
          <a:p>
            <a:pPr marL="12700">
              <a:lnSpc>
                <a:spcPts val="3695"/>
              </a:lnSpc>
              <a:tabLst>
                <a:tab pos="872490" algn="l"/>
                <a:tab pos="2473325" algn="l"/>
                <a:tab pos="2861310" algn="l"/>
                <a:tab pos="5829300" algn="l"/>
                <a:tab pos="6410960" algn="l"/>
                <a:tab pos="7887334" algn="l"/>
              </a:tabLst>
            </a:pPr>
            <a:r>
              <a:rPr dirty="0" sz="3100" spc="204">
                <a:latin typeface="Times New Roman"/>
                <a:ea typeface="Times New Roman"/>
                <a:cs typeface="Times New Roman"/>
                <a:sym typeface="Times New Roman"/>
              </a:rPr>
              <a:t>-&gt;64050/65535*1000≈977.3mm</a:t>
            </a:r>
            <a:r>
              <a:rPr dirty="0" sz="3100" spc="-335">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18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7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1100" spc="1964">
                <a:latin typeface="Arial"/>
                <a:cs typeface="Arial"/>
              </a:rPr>
              <a:t/>
            </a:r>
            <a:r>
              <a:rPr dirty="0" sz="110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145">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85">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a:p>
            <a:pPr>
              <a:lnSpc>
                <a:spcPct val="100000"/>
              </a:lnSpc>
              <a:spcBef>
                <a:spcPts val="620"/>
              </a:spcBef>
            </a:pPr>
            <a:endParaRPr sz="2600">
              <a:latin typeface="Arial"/>
              <a:cs typeface="Arial"/>
            </a:endParaRPr>
          </a:p>
          <a:p>
            <a:pPr marL="12700">
              <a:lnSpc>
                <a:spcPts val="3695"/>
              </a:lnSpc>
              <a:tabLst>
                <a:tab pos="753110" algn="l"/>
              </a:tabLst>
            </a:pPr>
            <a:r>
              <a:rPr dirty="0" sz="2800" spc="355">
                <a:latin typeface="Times New Roman"/>
                <a:ea typeface="Times New Roman"/>
                <a:cs typeface="Times New Roman"/>
                <a:sym typeface="Times New Roman"/>
              </a:rPr>
              <a:t>Note: This AD value corresponds to the change of oil level from 0% to 100%</a:t>
            </a:r>
            <a:r>
              <a:rPr dirty="0" sz="3100" spc="-50">
                <a:latin typeface="Arial"/>
                <a:cs typeface="Arial"/>
              </a:rPr>
              <a:t/>
            </a:r>
            <a:r>
              <a:rPr dirty="0" sz="3100">
                <a:latin typeface="Arial"/>
                <a:cs typeface="Arial"/>
              </a:rPr>
              <a:t>	</a:t>
            </a:r>
            <a:r>
              <a:rPr dirty="0" sz="2800" spc="355">
                <a:latin typeface="SimSun"/>
                <a:cs typeface="SimSun"/>
              </a:rPr>
              <a:t/>
            </a:r>
            <a:r>
              <a:rPr dirty="0" sz="3100" spc="-165">
                <a:latin typeface="Arial"/>
                <a:cs typeface="Arial"/>
              </a:rPr>
              <a:t/>
            </a:r>
            <a:r>
              <a:rPr dirty="0" sz="3100" spc="-330">
                <a:latin typeface="Arial"/>
                <a:cs typeface="Arial"/>
              </a:rPr>
              <a:t> </a:t>
            </a:r>
            <a:r>
              <a:rPr dirty="0" sz="3100" spc="-270">
                <a:latin typeface="Arial"/>
                <a:cs typeface="Arial"/>
              </a:rPr>
              <a:t/>
            </a:r>
            <a:r>
              <a:rPr dirty="0" sz="3100" spc="-330">
                <a:latin typeface="Arial"/>
                <a:cs typeface="Arial"/>
              </a:rPr>
              <a:t> </a:t>
            </a:r>
            <a:r>
              <a:rPr dirty="0" sz="2800" spc="355">
                <a:latin typeface="SimSun"/>
                <a:cs typeface="SimSun"/>
              </a:rPr>
              <a:t/>
            </a:r>
            <a:r>
              <a:rPr dirty="0" sz="2800" spc="-175">
                <a:latin typeface="SimSun"/>
                <a:cs typeface="SimSun"/>
              </a:rPr>
              <a:t/>
            </a:r>
            <a:r>
              <a:rPr dirty="0" sz="2800" spc="-865">
                <a:latin typeface="SimSun"/>
                <a:cs typeface="SimSun"/>
              </a:rPr>
              <a:t> </a:t>
            </a:r>
            <a:r>
              <a:rPr dirty="0" sz="3100" spc="-40">
                <a:latin typeface="Arial"/>
                <a:cs typeface="Arial"/>
              </a:rPr>
              <a:t/>
            </a:r>
            <a:r>
              <a:rPr dirty="0" sz="3100" spc="-330">
                <a:latin typeface="Arial"/>
                <a:cs typeface="Arial"/>
              </a:rPr>
              <a:t> </a:t>
            </a:r>
            <a:r>
              <a:rPr dirty="0" sz="3100" spc="-254">
                <a:latin typeface="Arial"/>
                <a:cs typeface="Arial"/>
              </a:rPr>
              <a:t/>
            </a:r>
            <a:r>
              <a:rPr dirty="0" sz="3100" spc="-330">
                <a:latin typeface="Arial"/>
                <a:cs typeface="Arial"/>
              </a:rPr>
              <a:t> </a:t>
            </a:r>
            <a:r>
              <a:rPr dirty="0" sz="3100" spc="-80">
                <a:latin typeface="Arial"/>
                <a:cs typeface="Arial"/>
              </a:rPr>
              <a:t/>
            </a:r>
            <a:r>
              <a:rPr dirty="0" sz="3100" spc="-325">
                <a:latin typeface="Arial"/>
                <a:cs typeface="Arial"/>
              </a:rPr>
              <a:t> </a:t>
            </a:r>
            <a:r>
              <a:rPr dirty="0" sz="3100" spc="-80">
                <a:latin typeface="Arial"/>
                <a:cs typeface="Arial"/>
              </a:rPr>
              <a:t/>
            </a:r>
            <a:r>
              <a:rPr dirty="0" sz="3100" spc="-330">
                <a:latin typeface="Arial"/>
                <a:cs typeface="Arial"/>
              </a:rPr>
              <a:t> </a:t>
            </a:r>
            <a:r>
              <a:rPr dirty="0" sz="3100" spc="-40">
                <a:latin typeface="Arial"/>
                <a:cs typeface="Arial"/>
              </a:rPr>
              <a:t/>
            </a:r>
            <a:r>
              <a:rPr dirty="0" sz="3100" spc="-325">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254">
                <a:latin typeface="Arial"/>
                <a:cs typeface="Arial"/>
              </a:rPr>
              <a:t/>
            </a:r>
            <a:r>
              <a:rPr dirty="0" sz="3100" spc="-325">
                <a:latin typeface="Arial"/>
                <a:cs typeface="Arial"/>
              </a:rPr>
              <a:t> </a:t>
            </a:r>
            <a:r>
              <a:rPr dirty="0" sz="2800" spc="355">
                <a:latin typeface="SimSun"/>
                <a:cs typeface="SimSun"/>
              </a:rPr>
              <a:t/>
            </a:r>
            <a:r>
              <a:rPr dirty="0" sz="2850" spc="295">
                <a:latin typeface="SimSun"/>
                <a:cs typeface="SimSun"/>
              </a:rPr>
              <a:t/>
            </a:r>
            <a:r>
              <a:rPr dirty="0" sz="2800" spc="-50">
                <a:latin typeface="SimSun"/>
                <a:cs typeface="SimSun"/>
              </a:rPr>
              <a:t/>
            </a:r>
            <a:endParaRPr sz="2800">
              <a:latin typeface="SimSun"/>
              <a:cs typeface="SimSun"/>
            </a:endParaRPr>
          </a:p>
          <a:p>
            <a:pPr marL="12700">
              <a:lnSpc>
                <a:spcPts val="3695"/>
              </a:lnSpc>
            </a:pPr>
            <a:r>
              <a:rPr dirty="0" sz="3100" spc="-40">
                <a:latin typeface="Times New Roman"/>
                <a:ea typeface="Times New Roman"/>
                <a:cs typeface="Times New Roman"/>
                <a:sym typeface="Times New Roman"/>
              </a:rPr>
              <a:t>AD values ranging from 000000 to 00FFFF</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25">
                <a:latin typeface="Arial"/>
                <a:cs typeface="Arial"/>
              </a:rPr>
              <a:t> </a:t>
            </a:r>
            <a:r>
              <a:rPr dirty="0" sz="3100" spc="-80">
                <a:latin typeface="Arial"/>
                <a:cs typeface="Arial"/>
              </a:rPr>
              <a:t/>
            </a:r>
            <a:r>
              <a:rPr dirty="0" sz="3100" spc="-330">
                <a:latin typeface="Arial"/>
                <a:cs typeface="Arial"/>
              </a:rPr>
              <a:t> </a:t>
            </a:r>
            <a:r>
              <a:rPr dirty="0" sz="3100" spc="-8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40">
                <a:latin typeface="Arial"/>
                <a:cs typeface="Arial"/>
              </a:rPr>
              <a:t/>
            </a:r>
            <a:r>
              <a:rPr dirty="0" sz="3100" spc="-330">
                <a:latin typeface="Arial"/>
                <a:cs typeface="Arial"/>
              </a:rPr>
              <a:t> </a:t>
            </a:r>
            <a:r>
              <a:rPr dirty="0" sz="3100" spc="-140">
                <a:latin typeface="Arial"/>
                <a:cs typeface="Arial"/>
              </a:rPr>
              <a:t/>
            </a:r>
            <a:r>
              <a:rPr dirty="0" sz="3100" spc="-330">
                <a:latin typeface="Arial"/>
                <a:cs typeface="Arial"/>
              </a:rPr>
              <a:t> </a:t>
            </a:r>
            <a:r>
              <a:rPr dirty="0" sz="3100" spc="-140">
                <a:latin typeface="Arial"/>
                <a:cs typeface="Arial"/>
              </a:rPr>
              <a:t/>
            </a:r>
            <a:r>
              <a:rPr dirty="0" sz="3100" spc="-325">
                <a:latin typeface="Arial"/>
                <a:cs typeface="Arial"/>
              </a:rPr>
              <a:t> </a:t>
            </a:r>
            <a:r>
              <a:rPr dirty="0" sz="3100" spc="-140">
                <a:latin typeface="Arial"/>
                <a:cs typeface="Arial"/>
              </a:rPr>
              <a:t/>
            </a:r>
            <a:r>
              <a:rPr dirty="0" sz="3100" spc="-330">
                <a:latin typeface="Arial"/>
                <a:cs typeface="Arial"/>
              </a:rPr>
              <a:t> </a:t>
            </a:r>
            <a:r>
              <a:rPr dirty="0" sz="3100" spc="-140">
                <a:latin typeface="Arial"/>
                <a:cs typeface="Arial"/>
              </a:rPr>
              <a:t/>
            </a:r>
            <a:r>
              <a:rPr dirty="0" sz="3100" spc="-330">
                <a:latin typeface="Arial"/>
                <a:cs typeface="Arial"/>
              </a:rPr>
              <a:t> </a:t>
            </a:r>
            <a:r>
              <a:rPr dirty="0" sz="2800" spc="355">
                <a:latin typeface="SimSun"/>
                <a:cs typeface="SimSun"/>
              </a:rPr>
              <a:t/>
            </a:r>
            <a:r>
              <a:rPr dirty="0" sz="3100" spc="-165">
                <a:latin typeface="Arial"/>
                <a:cs typeface="Arial"/>
              </a:rPr>
              <a:t/>
            </a:r>
            <a:r>
              <a:rPr dirty="0" sz="3100" spc="-330">
                <a:latin typeface="Arial"/>
                <a:cs typeface="Arial"/>
              </a:rPr>
              <a:t> </a:t>
            </a:r>
            <a:r>
              <a:rPr dirty="0" sz="3100" spc="-270">
                <a:latin typeface="Arial"/>
                <a:cs typeface="Arial"/>
              </a:rPr>
              <a:t/>
            </a:r>
            <a:r>
              <a:rPr dirty="0" sz="3100" spc="-330">
                <a:latin typeface="Arial"/>
                <a:cs typeface="Arial"/>
              </a:rPr>
              <a:t> </a:t>
            </a:r>
            <a:r>
              <a:rPr dirty="0" sz="2800" spc="-50">
                <a:latin typeface="SimSun"/>
                <a:cs typeface="SimSun"/>
              </a:rPr>
              <a:t/>
            </a:r>
            <a:endParaRPr sz="2800">
              <a:latin typeface="SimSun"/>
              <a:cs typeface="SimSun"/>
            </a:endParaRPr>
          </a:p>
        </p:txBody>
      </p:sp>
      <p:sp>
        <p:nvSpPr>
          <p:cNvPr id="9" name="object 9" descr=""/>
          <p:cNvSpPr txBox="1"/>
          <p:nvPr/>
        </p:nvSpPr>
        <p:spPr>
          <a:xfrm>
            <a:off x="1408826" y="16266083"/>
            <a:ext cx="2058035" cy="930275"/>
          </a:xfrm>
          <a:prstGeom prst="rect">
            <a:avLst/>
          </a:prstGeom>
        </p:spPr>
        <p:txBody>
          <a:bodyPr wrap="square" lIns="0" tIns="16510" rIns="0" bIns="0" rtlCol="0" vert="horz">
            <a:spAutoFit/>
          </a:bodyPr>
          <a:lstStyle/>
          <a:p>
            <a:pPr marL="12700" marR="5080">
              <a:lnSpc>
                <a:spcPct val="100000"/>
              </a:lnSpc>
              <a:spcBef>
                <a:spcPts val="130"/>
              </a:spcBef>
              <a:tabLst>
                <a:tab pos="761365" algn="l"/>
                <a:tab pos="1510030" algn="l"/>
              </a:tabLst>
            </a:pPr>
            <a:r>
              <a:rPr dirty="0" sz="2800" spc="355">
                <a:latin typeface="Times New Roman"/>
                <a:ea typeface="Times New Roman"/>
                <a:cs typeface="Times New Roman"/>
                <a:sym typeface="Times New Roman"/>
              </a:rPr>
              <a:t>Hexadecimal: 42360D</a:t>
            </a:r>
            <a:r>
              <a:rPr dirty="0" sz="2800" spc="-50">
                <a:latin typeface="SimSun"/>
                <a:cs typeface="SimSun"/>
              </a:rPr>
              <a:t/>
            </a:r>
            <a:r>
              <a:rPr dirty="0" sz="3100" spc="-40">
                <a:latin typeface="Arial"/>
                <a:cs typeface="Arial"/>
              </a:rPr>
              <a:t/>
            </a:r>
            <a:r>
              <a:rPr dirty="0" sz="3100" spc="-330">
                <a:latin typeface="Arial"/>
                <a:cs typeface="Arial"/>
              </a:rPr>
              <a:t> </a:t>
            </a:r>
            <a:r>
              <a:rPr dirty="0" sz="3100" spc="-6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320">
                <a:latin typeface="Arial"/>
                <a:cs typeface="Arial"/>
              </a:rPr>
              <a:t/>
            </a:r>
            <a:endParaRPr sz="3100">
              <a:latin typeface="Arial"/>
              <a:cs typeface="Arial"/>
            </a:endParaRPr>
          </a:p>
        </p:txBody>
      </p:sp>
      <p:sp>
        <p:nvSpPr>
          <p:cNvPr id="10" name="object 10" descr=""/>
          <p:cNvSpPr txBox="1"/>
          <p:nvPr/>
        </p:nvSpPr>
        <p:spPr>
          <a:xfrm>
            <a:off x="3595049" y="16229812"/>
            <a:ext cx="8790940" cy="966469"/>
          </a:xfrm>
          <a:prstGeom prst="rect">
            <a:avLst/>
          </a:prstGeom>
        </p:spPr>
        <p:txBody>
          <a:bodyPr wrap="square" lIns="0" tIns="14604" rIns="0" bIns="0" rtlCol="0" vert="horz">
            <a:spAutoFit/>
          </a:bodyPr>
          <a:lstStyle/>
          <a:p>
            <a:pPr marL="12700">
              <a:lnSpc>
                <a:spcPts val="3695"/>
              </a:lnSpc>
              <a:spcBef>
                <a:spcPts val="114"/>
              </a:spcBef>
              <a:tabLst>
                <a:tab pos="788035" algn="l"/>
                <a:tab pos="1536700" algn="l"/>
                <a:tab pos="2286000" algn="l"/>
                <a:tab pos="3034665" algn="l"/>
                <a:tab pos="3783329" algn="l"/>
                <a:tab pos="4531995" algn="l"/>
                <a:tab pos="5281295" algn="l"/>
                <a:tab pos="6029960" algn="l"/>
                <a:tab pos="6778625" algn="l"/>
                <a:tab pos="7527290" algn="l"/>
                <a:tab pos="8275955" algn="l"/>
              </a:tabLst>
            </a:pPr>
            <a:r>
              <a:rPr dirty="0" sz="3100" spc="-40">
                <a:latin typeface="Arial"/>
                <a:cs typeface="Arial"/>
              </a:rPr>
              <a:t>2A4346563031303046413332</a:t>
            </a:r>
            <a:r>
              <a:rPr dirty="0" sz="3100" spc="-330">
                <a:latin typeface="Arial"/>
                <a:cs typeface="Arial"/>
              </a:rPr>
              <a:t> </a:t>
            </a:r>
            <a:r>
              <a:rPr dirty="0" sz="3100" spc="-6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r>
              <a:rPr dirty="0" sz="3100">
                <a:latin typeface="Arial"/>
                <a:cs typeface="Arial"/>
              </a:rPr>
              <a:t>	</a:t>
            </a:r>
            <a:r>
              <a:rPr dirty="0" sz="3100" spc="-40">
                <a:latin typeface="Arial"/>
                <a:cs typeface="Arial"/>
              </a:rPr>
              <a:t/>
            </a:r>
            <a:r>
              <a:rPr dirty="0" sz="3100" spc="-330">
                <a:latin typeface="Arial"/>
                <a:cs typeface="Arial"/>
              </a:rPr>
              <a:t> </a:t>
            </a:r>
            <a:r>
              <a:rPr dirty="0" sz="3100" spc="-50">
                <a:latin typeface="Arial"/>
                <a:cs typeface="Arial"/>
              </a:rPr>
              <a:t/>
            </a:r>
            <a:endParaRPr sz="3100">
              <a:latin typeface="Arial"/>
              <a:cs typeface="Arial"/>
            </a:endParaRPr>
          </a:p>
          <a:p>
            <a:pPr marL="105410">
              <a:lnSpc>
                <a:spcPts val="3695"/>
              </a:lnSpc>
            </a:pPr>
            <a:r>
              <a:rPr dirty="0" sz="3100" spc="-40">
                <a:latin typeface="Times New Roman"/>
                <a:ea typeface="Times New Roman"/>
                <a:cs typeface="Times New Roman"/>
                <a:sym typeface="Times New Roman"/>
              </a:rPr>
              <a:t>0A</a:t>
            </a:r>
            <a:r>
              <a:rPr dirty="0" sz="3100" spc="-330">
                <a:latin typeface="Arial"/>
                <a:cs typeface="Arial"/>
              </a:rPr>
              <a:t> </a:t>
            </a:r>
            <a:r>
              <a:rPr dirty="0" sz="3100" spc="-60">
                <a:latin typeface="Arial"/>
                <a:cs typeface="Arial"/>
              </a:rPr>
              <a:t/>
            </a:r>
            <a:endParaRPr sz="31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54366" y="1421526"/>
            <a:ext cx="3094993" cy="459169"/>
          </a:xfrm>
          <a:prstGeom prst="rect">
            <a:avLst/>
          </a:prstGeom>
        </p:spPr>
      </p:pic>
      <p:sp>
        <p:nvSpPr>
          <p:cNvPr id="3" name="object 3" descr=""/>
          <p:cNvSpPr txBox="1"/>
          <p:nvPr/>
        </p:nvSpPr>
        <p:spPr>
          <a:xfrm>
            <a:off x="9071659" y="2602190"/>
            <a:ext cx="1181100" cy="2451100"/>
          </a:xfrm>
          <a:prstGeom prst="rect">
            <a:avLst/>
          </a:prstGeom>
        </p:spPr>
        <p:txBody>
          <a:bodyPr wrap="square" lIns="0" tIns="0" rIns="0" bIns="0" rtlCol="0" vert="horz">
            <a:spAutoFit/>
          </a:bodyPr>
          <a:lstStyle/>
          <a:p>
            <a:pPr>
              <a:lnSpc>
                <a:spcPts val="2240"/>
              </a:lnSpc>
            </a:pPr>
            <a:r>
              <a:rPr dirty="0" sz="2300" spc="-114">
                <a:latin typeface="Times New Roman"/>
                <a:ea typeface="Times New Roman"/>
                <a:cs typeface="Times New Roman"/>
                <a:sym typeface="Times New Roman"/>
              </a:rPr>
              <a:t>purpose</a:t>
            </a:r>
            <a:endParaRPr sz="2300">
              <a:latin typeface="SimSun"/>
              <a:cs typeface="SimSun"/>
            </a:endParaRPr>
          </a:p>
          <a:p>
            <a:pPr>
              <a:lnSpc>
                <a:spcPct val="100000"/>
              </a:lnSpc>
              <a:spcBef>
                <a:spcPts val="160"/>
              </a:spcBef>
            </a:pPr>
            <a:endParaRPr sz="2150">
              <a:latin typeface="SimSun"/>
              <a:cs typeface="SimSun"/>
            </a:endParaRPr>
          </a:p>
          <a:p>
            <a:pPr>
              <a:lnSpc>
                <a:spcPct val="254599"/>
              </a:lnSpc>
            </a:pPr>
            <a:r>
              <a:rPr dirty="0" sz="2300" spc="-150">
                <a:latin typeface="Times New Roman"/>
                <a:ea typeface="Times New Roman"/>
                <a:cs typeface="Times New Roman"/>
                <a:sym typeface="Times New Roman"/>
              </a:rPr>
              <a:t>Prevent oil leakage within a range of 3 meters or 6 meters</a:t>
            </a:r>
            <a:r>
              <a:rPr dirty="0" sz="2300" spc="-60">
                <a:latin typeface="SimSun"/>
                <a:cs typeface="SimSun"/>
              </a:rPr>
              <a:t> </a:t>
            </a:r>
            <a:r>
              <a:rPr dirty="0" sz="2300" spc="-70">
                <a:latin typeface="Lucida Sans Unicode"/>
                <a:cs typeface="Lucida Sans Unicode"/>
              </a:rPr>
              <a:t/>
            </a:r>
            <a:r>
              <a:rPr dirty="0" sz="2300" spc="-175">
                <a:latin typeface="SimSun"/>
                <a:cs typeface="SimSun"/>
              </a:rPr>
              <a:t/>
            </a:r>
            <a:r>
              <a:rPr dirty="0" sz="2300" spc="-70">
                <a:latin typeface="Lucida Sans Unicode"/>
                <a:cs typeface="Lucida Sans Unicode"/>
              </a:rPr>
              <a:t/>
            </a:r>
            <a:r>
              <a:rPr dirty="0" sz="2300" spc="-100">
                <a:latin typeface="SimSun"/>
                <a:cs typeface="SimSun"/>
              </a:rPr>
              <a:t/>
            </a:r>
            <a:endParaRPr sz="2300">
              <a:latin typeface="SimSun"/>
              <a:cs typeface="SimSun"/>
            </a:endParaRPr>
          </a:p>
        </p:txBody>
      </p:sp>
      <p:sp>
        <p:nvSpPr>
          <p:cNvPr id="4" name="object 4" descr=""/>
          <p:cNvSpPr txBox="1"/>
          <p:nvPr/>
        </p:nvSpPr>
        <p:spPr>
          <a:xfrm>
            <a:off x="10959565" y="2603288"/>
            <a:ext cx="1647825" cy="2607310"/>
          </a:xfrm>
          <a:prstGeom prst="rect">
            <a:avLst/>
          </a:prstGeom>
        </p:spPr>
        <p:txBody>
          <a:bodyPr wrap="square" lIns="0" tIns="0" rIns="0" bIns="0" rtlCol="0" vert="horz">
            <a:spAutoFit/>
          </a:bodyPr>
          <a:lstStyle/>
          <a:p>
            <a:pPr>
              <a:lnSpc>
                <a:spcPts val="2230"/>
              </a:lnSpc>
            </a:pPr>
            <a:r>
              <a:rPr dirty="0" sz="2300" spc="-114">
                <a:latin typeface="Times New Roman"/>
                <a:ea typeface="Times New Roman"/>
                <a:cs typeface="Times New Roman"/>
                <a:sym typeface="Times New Roman"/>
              </a:rPr>
              <a:t>Remarks</a:t>
            </a:r>
            <a:endParaRPr sz="2300">
              <a:latin typeface="SimSun"/>
              <a:cs typeface="SimSun"/>
            </a:endParaRPr>
          </a:p>
          <a:p>
            <a:pPr>
              <a:lnSpc>
                <a:spcPct val="100000"/>
              </a:lnSpc>
            </a:pPr>
            <a:endParaRPr sz="2150">
              <a:latin typeface="SimSun"/>
              <a:cs typeface="SimSun"/>
            </a:endParaRPr>
          </a:p>
          <a:p>
            <a:pPr>
              <a:lnSpc>
                <a:spcPct val="100000"/>
              </a:lnSpc>
              <a:spcBef>
                <a:spcPts val="1670"/>
              </a:spcBef>
            </a:pPr>
            <a:endParaRPr sz="2150">
              <a:latin typeface="SimSun"/>
              <a:cs typeface="SimSun"/>
            </a:endParaRPr>
          </a:p>
          <a:p>
            <a:pPr>
              <a:lnSpc>
                <a:spcPct val="100000"/>
              </a:lnSpc>
            </a:pPr>
            <a:r>
              <a:rPr dirty="0" sz="2300" spc="-155">
                <a:latin typeface="Times New Roman"/>
                <a:ea typeface="Times New Roman"/>
                <a:cs typeface="Times New Roman"/>
                <a:sym typeface="Times New Roman"/>
              </a:rPr>
              <a:t>Remember to apply sealant</a:t>
            </a:r>
            <a:endParaRPr sz="2300">
              <a:latin typeface="SimSun"/>
              <a:cs typeface="SimSun"/>
            </a:endParaRPr>
          </a:p>
          <a:p>
            <a:pPr marR="266700">
              <a:lnSpc>
                <a:spcPts val="2960"/>
              </a:lnSpc>
              <a:spcBef>
                <a:spcPts val="2520"/>
              </a:spcBef>
            </a:pPr>
            <a:r>
              <a:rPr dirty="0" sz="2300" spc="-155">
                <a:latin typeface="Times New Roman"/>
                <a:ea typeface="Times New Roman"/>
                <a:cs typeface="Times New Roman"/>
                <a:sym typeface="Times New Roman"/>
              </a:rPr>
              <a:t>The default waterproof head can be terminated</a:t>
            </a:r>
            <a:r>
              <a:rPr dirty="0" sz="2300" spc="-150">
                <a:latin typeface="SimSun"/>
                <a:cs typeface="SimSun"/>
              </a:rPr>
              <a:t/>
            </a:r>
            <a:endParaRPr sz="2300">
              <a:latin typeface="SimSun"/>
              <a:cs typeface="SimSun"/>
            </a:endParaRPr>
          </a:p>
        </p:txBody>
      </p:sp>
      <p:sp>
        <p:nvSpPr>
          <p:cNvPr id="5" name="object 5" descr=""/>
          <p:cNvSpPr txBox="1"/>
          <p:nvPr/>
        </p:nvSpPr>
        <p:spPr>
          <a:xfrm>
            <a:off x="1520032" y="2600543"/>
            <a:ext cx="549275" cy="3204845"/>
          </a:xfrm>
          <a:prstGeom prst="rect">
            <a:avLst/>
          </a:prstGeom>
        </p:spPr>
        <p:txBody>
          <a:bodyPr wrap="square" lIns="0" tIns="0" rIns="0" bIns="0" rtlCol="0" vert="horz">
            <a:spAutoFit/>
          </a:bodyPr>
          <a:lstStyle/>
          <a:p>
            <a:pPr>
              <a:lnSpc>
                <a:spcPts val="2250"/>
              </a:lnSpc>
            </a:pPr>
            <a:r>
              <a:rPr dirty="0" sz="2300" spc="-170">
                <a:latin typeface="Times New Roman"/>
                <a:ea typeface="Times New Roman"/>
                <a:cs typeface="Times New Roman"/>
                <a:sym typeface="Times New Roman"/>
              </a:rPr>
              <a:t>serial number</a:t>
            </a:r>
            <a:endParaRPr sz="2300">
              <a:latin typeface="SimSun"/>
              <a:cs typeface="SimSun"/>
            </a:endParaRPr>
          </a:p>
          <a:p>
            <a:pPr>
              <a:lnSpc>
                <a:spcPct val="100000"/>
              </a:lnSpc>
              <a:spcBef>
                <a:spcPts val="1680"/>
              </a:spcBef>
            </a:pPr>
            <a:r>
              <a:rPr dirty="0" sz="2300" spc="-50">
                <a:latin typeface="Lucida Sans Unicode"/>
                <a:cs typeface="Lucida Sans Unicode"/>
              </a:rPr>
              <a:t>1</a:t>
            </a:r>
            <a:endParaRPr sz="2300">
              <a:latin typeface="Lucida Sans Unicode"/>
              <a:cs typeface="Lucida Sans Unicode"/>
            </a:endParaRPr>
          </a:p>
          <a:p>
            <a:pPr>
              <a:lnSpc>
                <a:spcPct val="100000"/>
              </a:lnSpc>
              <a:spcBef>
                <a:spcPts val="2740"/>
              </a:spcBef>
            </a:pPr>
            <a:r>
              <a:rPr dirty="0" sz="2300" spc="-50">
                <a:latin typeface="Lucida Sans Unicode"/>
                <a:cs typeface="Lucida Sans Unicode"/>
              </a:rPr>
              <a:t>2</a:t>
            </a:r>
            <a:endParaRPr sz="2300">
              <a:latin typeface="Lucida Sans Unicode"/>
              <a:cs typeface="Lucida Sans Unicode"/>
            </a:endParaRPr>
          </a:p>
          <a:p>
            <a:pPr>
              <a:lnSpc>
                <a:spcPct val="100000"/>
              </a:lnSpc>
              <a:spcBef>
                <a:spcPts val="965"/>
              </a:spcBef>
            </a:pPr>
            <a:endParaRPr sz="2150">
              <a:latin typeface="Lucida Sans Unicode"/>
              <a:cs typeface="Lucida Sans Unicode"/>
            </a:endParaRPr>
          </a:p>
          <a:p>
            <a:pPr>
              <a:lnSpc>
                <a:spcPct val="100000"/>
              </a:lnSpc>
            </a:pPr>
            <a:r>
              <a:rPr dirty="0" sz="2300" spc="-50">
                <a:latin typeface="Lucida Sans Unicode"/>
                <a:cs typeface="Lucida Sans Unicode"/>
              </a:rPr>
              <a:t>3</a:t>
            </a:r>
            <a:endParaRPr sz="2300">
              <a:latin typeface="Lucida Sans Unicode"/>
              <a:cs typeface="Lucida Sans Unicode"/>
            </a:endParaRPr>
          </a:p>
          <a:p>
            <a:pPr>
              <a:lnSpc>
                <a:spcPct val="100000"/>
              </a:lnSpc>
              <a:spcBef>
                <a:spcPts val="3165"/>
              </a:spcBef>
            </a:pPr>
            <a:r>
              <a:rPr dirty="0" sz="2300" spc="-50">
                <a:latin typeface="Lucida Sans Unicode"/>
                <a:cs typeface="Lucida Sans Unicode"/>
              </a:rPr>
              <a:t>4</a:t>
            </a:r>
            <a:endParaRPr sz="2300">
              <a:latin typeface="Lucida Sans Unicode"/>
              <a:cs typeface="Lucida Sans Unicode"/>
            </a:endParaRPr>
          </a:p>
        </p:txBody>
      </p:sp>
      <p:sp>
        <p:nvSpPr>
          <p:cNvPr id="6" name="object 6" descr=""/>
          <p:cNvSpPr txBox="1"/>
          <p:nvPr/>
        </p:nvSpPr>
        <p:spPr>
          <a:xfrm>
            <a:off x="3407939" y="2601366"/>
            <a:ext cx="824230" cy="3173095"/>
          </a:xfrm>
          <a:prstGeom prst="rect">
            <a:avLst/>
          </a:prstGeom>
        </p:spPr>
        <p:txBody>
          <a:bodyPr wrap="square" lIns="0" tIns="0" rIns="0" bIns="0" rtlCol="0" vert="horz">
            <a:spAutoFit/>
          </a:bodyPr>
          <a:lstStyle/>
          <a:p>
            <a:pPr>
              <a:lnSpc>
                <a:spcPts val="2245"/>
              </a:lnSpc>
            </a:pPr>
            <a:r>
              <a:rPr dirty="0" sz="2300" spc="-114">
                <a:latin typeface="Times New Roman"/>
                <a:ea typeface="Times New Roman"/>
                <a:cs typeface="Times New Roman"/>
                <a:sym typeface="Times New Roman"/>
              </a:rPr>
              <a:t>name</a:t>
            </a:r>
            <a:endParaRPr sz="2300">
              <a:latin typeface="SimSun"/>
              <a:cs typeface="SimSun"/>
            </a:endParaRPr>
          </a:p>
          <a:p>
            <a:pPr>
              <a:lnSpc>
                <a:spcPct val="100000"/>
              </a:lnSpc>
              <a:spcBef>
                <a:spcPts val="1680"/>
              </a:spcBef>
            </a:pPr>
            <a:r>
              <a:rPr dirty="0" sz="2300" spc="-165">
                <a:latin typeface="Times New Roman"/>
                <a:ea typeface="Times New Roman"/>
                <a:cs typeface="Times New Roman"/>
                <a:sym typeface="Times New Roman"/>
              </a:rPr>
              <a:t>sensor</a:t>
            </a:r>
            <a:endParaRPr sz="2300">
              <a:latin typeface="SimSun"/>
              <a:cs typeface="SimSun"/>
            </a:endParaRPr>
          </a:p>
          <a:p>
            <a:pPr>
              <a:lnSpc>
                <a:spcPct val="100000"/>
              </a:lnSpc>
              <a:spcBef>
                <a:spcPts val="2740"/>
              </a:spcBef>
            </a:pPr>
            <a:r>
              <a:rPr dirty="0" sz="2300" spc="-175">
                <a:latin typeface="Times New Roman"/>
                <a:ea typeface="Times New Roman"/>
                <a:cs typeface="Times New Roman"/>
                <a:sym typeface="Times New Roman"/>
              </a:rPr>
              <a:t>shim</a:t>
            </a:r>
            <a:r>
              <a:rPr dirty="0" sz="2250" spc="-50">
                <a:latin typeface="SimSun"/>
                <a:cs typeface="SimSun"/>
              </a:rPr>
              <a:t/>
            </a:r>
            <a:endParaRPr sz="2250">
              <a:latin typeface="SimSun"/>
              <a:cs typeface="SimSun"/>
            </a:endParaRPr>
          </a:p>
          <a:p>
            <a:pPr>
              <a:lnSpc>
                <a:spcPts val="5920"/>
              </a:lnSpc>
              <a:spcBef>
                <a:spcPts val="1630"/>
              </a:spcBef>
            </a:pPr>
            <a:r>
              <a:rPr dirty="0" sz="2300" spc="-165">
                <a:latin typeface="Times New Roman"/>
                <a:ea typeface="Times New Roman"/>
                <a:cs typeface="Times New Roman"/>
                <a:sym typeface="Times New Roman"/>
              </a:rPr>
              <a:t>extension cable flange</a:t>
            </a:r>
            <a:endParaRPr sz="2300">
              <a:latin typeface="SimSun"/>
              <a:cs typeface="SimSun"/>
            </a:endParaRPr>
          </a:p>
        </p:txBody>
      </p:sp>
      <p:sp>
        <p:nvSpPr>
          <p:cNvPr id="7" name="object 7" descr=""/>
          <p:cNvSpPr txBox="1"/>
          <p:nvPr/>
        </p:nvSpPr>
        <p:spPr>
          <a:xfrm>
            <a:off x="5295846" y="2603563"/>
            <a:ext cx="549275" cy="3201670"/>
          </a:xfrm>
          <a:prstGeom prst="rect">
            <a:avLst/>
          </a:prstGeom>
        </p:spPr>
        <p:txBody>
          <a:bodyPr wrap="square" lIns="0" tIns="0" rIns="0" bIns="0" rtlCol="0" vert="horz">
            <a:spAutoFit/>
          </a:bodyPr>
          <a:lstStyle/>
          <a:p>
            <a:pPr>
              <a:lnSpc>
                <a:spcPts val="2230"/>
              </a:lnSpc>
            </a:pPr>
            <a:r>
              <a:rPr dirty="0" sz="2300" spc="-170">
                <a:latin typeface="Times New Roman"/>
                <a:ea typeface="Times New Roman"/>
                <a:cs typeface="Times New Roman"/>
                <a:sym typeface="Times New Roman"/>
              </a:rPr>
              <a:t>quantity</a:t>
            </a:r>
            <a:endParaRPr sz="2300">
              <a:latin typeface="SimSun"/>
              <a:cs typeface="SimSun"/>
            </a:endParaRPr>
          </a:p>
          <a:p>
            <a:pPr>
              <a:lnSpc>
                <a:spcPct val="100000"/>
              </a:lnSpc>
              <a:spcBef>
                <a:spcPts val="1680"/>
              </a:spcBef>
            </a:pPr>
            <a:r>
              <a:rPr dirty="0" sz="2300" spc="-50">
                <a:latin typeface="Lucida Sans Unicode"/>
                <a:cs typeface="Lucida Sans Unicode"/>
              </a:rPr>
              <a:t>1</a:t>
            </a:r>
            <a:endParaRPr sz="2300">
              <a:latin typeface="Lucida Sans Unicode"/>
              <a:cs typeface="Lucida Sans Unicode"/>
            </a:endParaRPr>
          </a:p>
          <a:p>
            <a:pPr>
              <a:lnSpc>
                <a:spcPct val="100000"/>
              </a:lnSpc>
              <a:spcBef>
                <a:spcPts val="2740"/>
              </a:spcBef>
            </a:pPr>
            <a:r>
              <a:rPr dirty="0" sz="2300" spc="-50">
                <a:latin typeface="Lucida Sans Unicode"/>
                <a:cs typeface="Lucida Sans Unicode"/>
              </a:rPr>
              <a:t>1</a:t>
            </a:r>
            <a:endParaRPr sz="2300">
              <a:latin typeface="Lucida Sans Unicode"/>
              <a:cs typeface="Lucida Sans Unicode"/>
            </a:endParaRPr>
          </a:p>
          <a:p>
            <a:pPr>
              <a:lnSpc>
                <a:spcPct val="100000"/>
              </a:lnSpc>
              <a:spcBef>
                <a:spcPts val="965"/>
              </a:spcBef>
            </a:pPr>
            <a:endParaRPr sz="2150">
              <a:latin typeface="Lucida Sans Unicode"/>
              <a:cs typeface="Lucida Sans Unicode"/>
            </a:endParaRPr>
          </a:p>
          <a:p>
            <a:pPr>
              <a:lnSpc>
                <a:spcPct val="100000"/>
              </a:lnSpc>
            </a:pPr>
            <a:r>
              <a:rPr dirty="0" sz="2300" spc="-50">
                <a:latin typeface="Lucida Sans Unicode"/>
                <a:cs typeface="Lucida Sans Unicode"/>
              </a:rPr>
              <a:t>1</a:t>
            </a:r>
            <a:endParaRPr sz="2300">
              <a:latin typeface="Lucida Sans Unicode"/>
              <a:cs typeface="Lucida Sans Unicode"/>
            </a:endParaRPr>
          </a:p>
          <a:p>
            <a:pPr>
              <a:lnSpc>
                <a:spcPct val="100000"/>
              </a:lnSpc>
              <a:spcBef>
                <a:spcPts val="3165"/>
              </a:spcBef>
            </a:pPr>
            <a:r>
              <a:rPr dirty="0" sz="2300" spc="-50">
                <a:latin typeface="Lucida Sans Unicode"/>
                <a:cs typeface="Lucida Sans Unicode"/>
              </a:rPr>
              <a:t>1</a:t>
            </a:r>
            <a:endParaRPr sz="2300">
              <a:latin typeface="Lucida Sans Unicode"/>
              <a:cs typeface="Lucida Sans Unicode"/>
            </a:endParaRPr>
          </a:p>
        </p:txBody>
      </p:sp>
      <p:sp>
        <p:nvSpPr>
          <p:cNvPr id="8" name="object 8" descr=""/>
          <p:cNvSpPr txBox="1"/>
          <p:nvPr/>
        </p:nvSpPr>
        <p:spPr>
          <a:xfrm>
            <a:off x="7183752" y="2601366"/>
            <a:ext cx="549275" cy="3172460"/>
          </a:xfrm>
          <a:prstGeom prst="rect">
            <a:avLst/>
          </a:prstGeom>
        </p:spPr>
        <p:txBody>
          <a:bodyPr wrap="square" lIns="0" tIns="0" rIns="0" bIns="0" rtlCol="0" vert="horz">
            <a:spAutoFit/>
          </a:bodyPr>
          <a:lstStyle/>
          <a:p>
            <a:pPr>
              <a:lnSpc>
                <a:spcPts val="2245"/>
              </a:lnSpc>
            </a:pPr>
            <a:r>
              <a:rPr dirty="0" sz="2300" spc="-170">
                <a:latin typeface="Times New Roman"/>
                <a:ea typeface="Times New Roman"/>
                <a:cs typeface="Times New Roman"/>
                <a:sym typeface="Times New Roman"/>
              </a:rPr>
              <a:t>unit</a:t>
            </a:r>
            <a:endParaRPr sz="2300">
              <a:latin typeface="SimSun"/>
              <a:cs typeface="SimSun"/>
            </a:endParaRPr>
          </a:p>
          <a:p>
            <a:pPr>
              <a:lnSpc>
                <a:spcPct val="100000"/>
              </a:lnSpc>
              <a:spcBef>
                <a:spcPts val="1680"/>
              </a:spcBef>
            </a:pPr>
            <a:r>
              <a:rPr dirty="0" sz="2300" spc="-50">
                <a:latin typeface="Times New Roman"/>
                <a:ea typeface="Times New Roman"/>
                <a:cs typeface="Times New Roman"/>
                <a:sym typeface="Times New Roman"/>
              </a:rPr>
              <a:t>a</a:t>
            </a:r>
            <a:endParaRPr sz="2300">
              <a:latin typeface="SimSun"/>
              <a:cs typeface="SimSun"/>
            </a:endParaRPr>
          </a:p>
          <a:p>
            <a:pPr>
              <a:lnSpc>
                <a:spcPct val="100000"/>
              </a:lnSpc>
              <a:spcBef>
                <a:spcPts val="2740"/>
              </a:spcBef>
            </a:pPr>
            <a:r>
              <a:rPr dirty="0" sz="2300" spc="-50">
                <a:latin typeface="Times New Roman"/>
                <a:ea typeface="Times New Roman"/>
                <a:cs typeface="Times New Roman"/>
                <a:sym typeface="Times New Roman"/>
              </a:rPr>
              <a:t>a</a:t>
            </a:r>
            <a:endParaRPr sz="2300">
              <a:latin typeface="SimSun"/>
              <a:cs typeface="SimSun"/>
            </a:endParaRPr>
          </a:p>
          <a:p>
            <a:pPr marR="266700">
              <a:lnSpc>
                <a:spcPts val="5920"/>
              </a:lnSpc>
              <a:spcBef>
                <a:spcPts val="1630"/>
              </a:spcBef>
            </a:pPr>
            <a:r>
              <a:rPr dirty="0" sz="2300" spc="-175">
                <a:latin typeface="Times New Roman"/>
                <a:ea typeface="Times New Roman"/>
                <a:cs typeface="Times New Roman"/>
                <a:sym typeface="Times New Roman"/>
              </a:rPr>
              <a:t>Article one</a:t>
            </a:r>
            <a:endParaRPr sz="2300">
              <a:latin typeface="SimSun"/>
              <a:cs typeface="SimSun"/>
            </a:endParaRPr>
          </a:p>
        </p:txBody>
      </p:sp>
      <p:sp>
        <p:nvSpPr>
          <p:cNvPr id="9" name="object 9" descr=""/>
          <p:cNvSpPr txBox="1"/>
          <p:nvPr/>
        </p:nvSpPr>
        <p:spPr>
          <a:xfrm>
            <a:off x="1520032" y="6073216"/>
            <a:ext cx="1098550" cy="266065"/>
          </a:xfrm>
          <a:prstGeom prst="rect">
            <a:avLst/>
          </a:prstGeom>
        </p:spPr>
        <p:txBody>
          <a:bodyPr wrap="square" lIns="0" tIns="0" rIns="0" bIns="0" rtlCol="0" vert="horz">
            <a:spAutoFit/>
          </a:bodyPr>
          <a:lstStyle/>
          <a:p>
            <a:pPr>
              <a:lnSpc>
                <a:spcPts val="2090"/>
              </a:lnSpc>
            </a:pPr>
            <a:r>
              <a:rPr dirty="0" sz="2300" spc="-160">
                <a:latin typeface="Times New Roman"/>
                <a:ea typeface="Times New Roman"/>
                <a:cs typeface="Times New Roman"/>
                <a:sym typeface="Times New Roman"/>
              </a:rPr>
              <a:t>Installation accessories</a:t>
            </a:r>
            <a:endParaRPr sz="2300">
              <a:latin typeface="SimSun"/>
              <a:cs typeface="SimSun"/>
            </a:endParaRPr>
          </a:p>
        </p:txBody>
      </p:sp>
      <p:sp>
        <p:nvSpPr>
          <p:cNvPr id="10" name="object 10" descr=""/>
          <p:cNvSpPr txBox="1"/>
          <p:nvPr/>
        </p:nvSpPr>
        <p:spPr>
          <a:xfrm>
            <a:off x="1520032" y="6668685"/>
            <a:ext cx="181610" cy="3172460"/>
          </a:xfrm>
          <a:prstGeom prst="rect">
            <a:avLst/>
          </a:prstGeom>
        </p:spPr>
        <p:txBody>
          <a:bodyPr wrap="square" lIns="0" tIns="0" rIns="0" bIns="0" rtlCol="0" vert="horz">
            <a:spAutoFit/>
          </a:bodyPr>
          <a:lstStyle/>
          <a:p>
            <a:pPr>
              <a:lnSpc>
                <a:spcPts val="1995"/>
              </a:lnSpc>
            </a:pPr>
            <a:r>
              <a:rPr dirty="0" sz="2300" spc="-70">
                <a:latin typeface="Lucida Sans Unicode"/>
                <a:cs typeface="Lucida Sans Unicode"/>
              </a:rPr>
              <a:t>1</a:t>
            </a:r>
            <a:endParaRPr sz="2300">
              <a:latin typeface="Lucida Sans Unicode"/>
              <a:cs typeface="Lucida Sans Unicode"/>
            </a:endParaRPr>
          </a:p>
          <a:p>
            <a:pPr>
              <a:lnSpc>
                <a:spcPct val="100000"/>
              </a:lnSpc>
              <a:spcBef>
                <a:spcPts val="3160"/>
              </a:spcBef>
            </a:pPr>
            <a:r>
              <a:rPr dirty="0" sz="2300" spc="-70">
                <a:latin typeface="Lucida Sans Unicode"/>
                <a:cs typeface="Lucida Sans Unicode"/>
              </a:rPr>
              <a:t>4</a:t>
            </a:r>
            <a:endParaRPr sz="2300">
              <a:latin typeface="Lucida Sans Unicode"/>
              <a:cs typeface="Lucida Sans Unicode"/>
            </a:endParaRPr>
          </a:p>
          <a:p>
            <a:pPr>
              <a:lnSpc>
                <a:spcPct val="100000"/>
              </a:lnSpc>
              <a:spcBef>
                <a:spcPts val="3165"/>
              </a:spcBef>
            </a:pPr>
            <a:r>
              <a:rPr dirty="0" sz="2300" spc="-70">
                <a:latin typeface="Lucida Sans Unicode"/>
                <a:cs typeface="Lucida Sans Unicode"/>
              </a:rPr>
              <a:t>6</a:t>
            </a:r>
            <a:endParaRPr sz="2300">
              <a:latin typeface="Lucida Sans Unicode"/>
              <a:cs typeface="Lucida Sans Unicode"/>
            </a:endParaRPr>
          </a:p>
          <a:p>
            <a:pPr>
              <a:lnSpc>
                <a:spcPct val="100000"/>
              </a:lnSpc>
              <a:spcBef>
                <a:spcPts val="2740"/>
              </a:spcBef>
            </a:pPr>
            <a:r>
              <a:rPr dirty="0" sz="2300" spc="-70">
                <a:latin typeface="Lucida Sans Unicode"/>
                <a:cs typeface="Lucida Sans Unicode"/>
              </a:rPr>
              <a:t>7</a:t>
            </a:r>
            <a:endParaRPr sz="2300">
              <a:latin typeface="Lucida Sans Unicode"/>
              <a:cs typeface="Lucida Sans Unicode"/>
            </a:endParaRPr>
          </a:p>
          <a:p>
            <a:pPr>
              <a:lnSpc>
                <a:spcPct val="100000"/>
              </a:lnSpc>
              <a:spcBef>
                <a:spcPts val="2785"/>
              </a:spcBef>
            </a:pPr>
            <a:r>
              <a:rPr dirty="0" sz="2300" spc="-70">
                <a:latin typeface="Lucida Sans Unicode"/>
                <a:cs typeface="Lucida Sans Unicode"/>
              </a:rPr>
              <a:t>8</a:t>
            </a:r>
            <a:endParaRPr sz="2300">
              <a:latin typeface="Lucida Sans Unicode"/>
              <a:cs typeface="Lucida Sans Unicode"/>
            </a:endParaRPr>
          </a:p>
        </p:txBody>
      </p:sp>
      <p:sp>
        <p:nvSpPr>
          <p:cNvPr id="11" name="object 11" descr=""/>
          <p:cNvSpPr txBox="1"/>
          <p:nvPr/>
        </p:nvSpPr>
        <p:spPr>
          <a:xfrm>
            <a:off x="3407939" y="6637934"/>
            <a:ext cx="1181100" cy="3173730"/>
          </a:xfrm>
          <a:prstGeom prst="rect">
            <a:avLst/>
          </a:prstGeom>
        </p:spPr>
        <p:txBody>
          <a:bodyPr wrap="square" lIns="0" tIns="0" rIns="0" bIns="0" rtlCol="0" vert="horz">
            <a:spAutoFit/>
          </a:bodyPr>
          <a:lstStyle/>
          <a:p>
            <a:pPr>
              <a:lnSpc>
                <a:spcPts val="2240"/>
              </a:lnSpc>
            </a:pPr>
            <a:r>
              <a:rPr dirty="0" sz="2300" spc="-114">
                <a:latin typeface="Times New Roman"/>
                <a:ea typeface="Times New Roman"/>
                <a:cs typeface="Times New Roman"/>
                <a:sym typeface="Times New Roman"/>
              </a:rPr>
              <a:t>electric drill</a:t>
            </a:r>
            <a:endParaRPr sz="2300">
              <a:latin typeface="SimSun"/>
              <a:cs typeface="SimSun"/>
            </a:endParaRPr>
          </a:p>
          <a:p>
            <a:pPr algn="just">
              <a:lnSpc>
                <a:spcPct val="204999"/>
              </a:lnSpc>
              <a:spcBef>
                <a:spcPts val="120"/>
              </a:spcBef>
            </a:pPr>
            <a:r>
              <a:rPr dirty="0" sz="2300" spc="-150">
                <a:latin typeface="Times New Roman"/>
                <a:ea typeface="Times New Roman"/>
                <a:cs typeface="Times New Roman"/>
                <a:sym typeface="Times New Roman"/>
              </a:rPr>
              <a:t>Install silicone 25-hole opener, wiping cloth, and cable tie</a:t>
            </a:r>
            <a:r>
              <a:rPr dirty="0" sz="2300" spc="-60">
                <a:latin typeface="SimSun"/>
                <a:cs typeface="SimSun"/>
              </a:rPr>
              <a:t> </a:t>
            </a:r>
            <a:r>
              <a:rPr dirty="0" sz="2300" spc="-70">
                <a:latin typeface="Lucida Sans Unicode"/>
                <a:cs typeface="Lucida Sans Unicode"/>
              </a:rPr>
              <a:t/>
            </a:r>
            <a:r>
              <a:rPr dirty="0" sz="2300" spc="-150">
                <a:latin typeface="SimSun"/>
                <a:cs typeface="SimSun"/>
              </a:rPr>
              <a:t/>
            </a:r>
            <a:r>
              <a:rPr dirty="0" sz="2300" spc="-114">
                <a:latin typeface="SimSun"/>
                <a:cs typeface="SimSun"/>
              </a:rPr>
              <a:t/>
            </a:r>
            <a:endParaRPr sz="2300">
              <a:latin typeface="SimSun"/>
              <a:cs typeface="SimSun"/>
            </a:endParaRPr>
          </a:p>
        </p:txBody>
      </p:sp>
      <p:sp>
        <p:nvSpPr>
          <p:cNvPr id="12" name="object 12" descr=""/>
          <p:cNvSpPr txBox="1"/>
          <p:nvPr/>
        </p:nvSpPr>
        <p:spPr>
          <a:xfrm>
            <a:off x="5295846" y="6668685"/>
            <a:ext cx="179070" cy="3172460"/>
          </a:xfrm>
          <a:prstGeom prst="rect">
            <a:avLst/>
          </a:prstGeom>
        </p:spPr>
        <p:txBody>
          <a:bodyPr wrap="square" lIns="0" tIns="0" rIns="0" bIns="0" rtlCol="0" vert="horz">
            <a:spAutoFit/>
          </a:bodyPr>
          <a:lstStyle/>
          <a:p>
            <a:pPr>
              <a:lnSpc>
                <a:spcPts val="1995"/>
              </a:lnSpc>
            </a:pPr>
            <a:r>
              <a:rPr dirty="0" sz="2300" spc="-90">
                <a:latin typeface="Lucida Sans Unicode"/>
                <a:cs typeface="Lucida Sans Unicode"/>
              </a:rPr>
              <a:t>1</a:t>
            </a:r>
            <a:endParaRPr sz="2300">
              <a:latin typeface="Lucida Sans Unicode"/>
              <a:cs typeface="Lucida Sans Unicode"/>
            </a:endParaRPr>
          </a:p>
          <a:p>
            <a:pPr>
              <a:lnSpc>
                <a:spcPct val="100000"/>
              </a:lnSpc>
              <a:spcBef>
                <a:spcPts val="3160"/>
              </a:spcBef>
            </a:pPr>
            <a:r>
              <a:rPr dirty="0" sz="2300" spc="-90">
                <a:latin typeface="Lucida Sans Unicode"/>
                <a:cs typeface="Lucida Sans Unicode"/>
              </a:rPr>
              <a:t>1</a:t>
            </a:r>
            <a:endParaRPr sz="2300">
              <a:latin typeface="Lucida Sans Unicode"/>
              <a:cs typeface="Lucida Sans Unicode"/>
            </a:endParaRPr>
          </a:p>
          <a:p>
            <a:pPr>
              <a:lnSpc>
                <a:spcPct val="100000"/>
              </a:lnSpc>
              <a:spcBef>
                <a:spcPts val="3165"/>
              </a:spcBef>
            </a:pPr>
            <a:r>
              <a:rPr dirty="0" sz="2300" spc="-90">
                <a:latin typeface="Lucida Sans Unicode"/>
                <a:cs typeface="Lucida Sans Unicode"/>
              </a:rPr>
              <a:t>1</a:t>
            </a:r>
            <a:endParaRPr sz="2300">
              <a:latin typeface="Lucida Sans Unicode"/>
              <a:cs typeface="Lucida Sans Unicode"/>
            </a:endParaRPr>
          </a:p>
          <a:p>
            <a:pPr>
              <a:lnSpc>
                <a:spcPct val="100000"/>
              </a:lnSpc>
              <a:spcBef>
                <a:spcPts val="2740"/>
              </a:spcBef>
            </a:pPr>
            <a:r>
              <a:rPr dirty="0" sz="2300" spc="-90">
                <a:latin typeface="Lucida Sans Unicode"/>
                <a:cs typeface="Lucida Sans Unicode"/>
              </a:rPr>
              <a:t>1</a:t>
            </a:r>
            <a:endParaRPr sz="2300">
              <a:latin typeface="Lucida Sans Unicode"/>
              <a:cs typeface="Lucida Sans Unicode"/>
            </a:endParaRPr>
          </a:p>
          <a:p>
            <a:pPr>
              <a:lnSpc>
                <a:spcPct val="100000"/>
              </a:lnSpc>
              <a:spcBef>
                <a:spcPts val="2785"/>
              </a:spcBef>
            </a:pPr>
            <a:r>
              <a:rPr dirty="0" sz="2300" spc="-90">
                <a:latin typeface="Lucida Sans Unicode"/>
                <a:cs typeface="Lucida Sans Unicode"/>
              </a:rPr>
              <a:t>5</a:t>
            </a:r>
            <a:endParaRPr sz="2300">
              <a:latin typeface="Lucida Sans Unicode"/>
              <a:cs typeface="Lucida Sans Unicode"/>
            </a:endParaRPr>
          </a:p>
        </p:txBody>
      </p:sp>
      <p:sp>
        <p:nvSpPr>
          <p:cNvPr id="13" name="object 13" descr=""/>
          <p:cNvSpPr txBox="1"/>
          <p:nvPr/>
        </p:nvSpPr>
        <p:spPr>
          <a:xfrm>
            <a:off x="7183752" y="6637111"/>
            <a:ext cx="274955" cy="3172460"/>
          </a:xfrm>
          <a:prstGeom prst="rect">
            <a:avLst/>
          </a:prstGeom>
        </p:spPr>
        <p:txBody>
          <a:bodyPr wrap="square" lIns="0" tIns="0" rIns="0" bIns="0" rtlCol="0" vert="horz">
            <a:spAutoFit/>
          </a:bodyPr>
          <a:lstStyle/>
          <a:p>
            <a:pPr>
              <a:lnSpc>
                <a:spcPts val="2245"/>
              </a:lnSpc>
            </a:pPr>
            <a:r>
              <a:rPr dirty="0" sz="2300" spc="-185">
                <a:latin typeface="Times New Roman"/>
                <a:ea typeface="Times New Roman"/>
                <a:cs typeface="Times New Roman"/>
                <a:sym typeface="Times New Roman"/>
              </a:rPr>
              <a:t>a</a:t>
            </a:r>
            <a:endParaRPr sz="2300">
              <a:latin typeface="SimSun"/>
              <a:cs typeface="SimSun"/>
            </a:endParaRPr>
          </a:p>
          <a:p>
            <a:pPr>
              <a:lnSpc>
                <a:spcPct val="214600"/>
              </a:lnSpc>
            </a:pPr>
            <a:r>
              <a:rPr dirty="0" sz="2300" spc="-185">
                <a:latin typeface="Times New Roman"/>
                <a:ea typeface="Times New Roman"/>
                <a:cs typeface="Times New Roman"/>
                <a:sym typeface="Times New Roman"/>
              </a:rPr>
              <a:t>Support one</a:t>
            </a:r>
            <a:endParaRPr sz="2300">
              <a:latin typeface="SimSun"/>
              <a:cs typeface="SimSun"/>
            </a:endParaRPr>
          </a:p>
          <a:p>
            <a:pPr>
              <a:lnSpc>
                <a:spcPts val="5550"/>
              </a:lnSpc>
              <a:spcBef>
                <a:spcPts val="400"/>
              </a:spcBef>
            </a:pPr>
            <a:r>
              <a:rPr dirty="0" sz="2300" spc="-185">
                <a:latin typeface="Times New Roman"/>
                <a:ea typeface="Times New Roman"/>
                <a:cs typeface="Times New Roman"/>
                <a:sym typeface="Times New Roman"/>
              </a:rPr>
              <a:t>"Tiao Ge"</a:t>
            </a:r>
            <a:endParaRPr sz="2300">
              <a:latin typeface="SimSun"/>
              <a:cs typeface="SimSun"/>
            </a:endParaRPr>
          </a:p>
        </p:txBody>
      </p:sp>
      <p:sp>
        <p:nvSpPr>
          <p:cNvPr id="14" name="object 14" descr=""/>
          <p:cNvSpPr txBox="1"/>
          <p:nvPr/>
        </p:nvSpPr>
        <p:spPr>
          <a:xfrm>
            <a:off x="9071659" y="7201279"/>
            <a:ext cx="1647825" cy="2609850"/>
          </a:xfrm>
          <a:prstGeom prst="rect">
            <a:avLst/>
          </a:prstGeom>
        </p:spPr>
        <p:txBody>
          <a:bodyPr wrap="square" lIns="0" tIns="0" rIns="0" bIns="0" rtlCol="0" vert="horz">
            <a:spAutoFit/>
          </a:bodyPr>
          <a:lstStyle/>
          <a:p>
            <a:pPr>
              <a:lnSpc>
                <a:spcPts val="2245"/>
              </a:lnSpc>
            </a:pPr>
            <a:r>
              <a:rPr dirty="0" sz="2300" spc="-155">
                <a:latin typeface="Times New Roman"/>
                <a:ea typeface="Times New Roman"/>
                <a:cs typeface="Times New Roman"/>
                <a:sym typeface="Times New Roman"/>
              </a:rPr>
              <a:t>When installing the sensor</a:t>
            </a:r>
            <a:endParaRPr sz="2300">
              <a:latin typeface="SimSun"/>
              <a:cs typeface="SimSun"/>
            </a:endParaRPr>
          </a:p>
          <a:p>
            <a:pPr>
              <a:lnSpc>
                <a:spcPct val="100000"/>
              </a:lnSpc>
              <a:spcBef>
                <a:spcPts val="200"/>
              </a:spcBef>
            </a:pPr>
            <a:r>
              <a:rPr dirty="0" sz="2300" spc="-114">
                <a:latin typeface="Times New Roman"/>
                <a:ea typeface="Times New Roman"/>
                <a:cs typeface="Times New Roman"/>
                <a:sym typeface="Times New Roman"/>
              </a:rPr>
              <a:t>seal</a:t>
            </a:r>
            <a:endParaRPr sz="2300">
              <a:latin typeface="SimSun"/>
              <a:cs typeface="SimSun"/>
            </a:endParaRPr>
          </a:p>
          <a:p>
            <a:pPr>
              <a:lnSpc>
                <a:spcPct val="100000"/>
              </a:lnSpc>
              <a:spcBef>
                <a:spcPts val="1680"/>
              </a:spcBef>
            </a:pPr>
            <a:r>
              <a:rPr dirty="0" sz="2300" spc="-114">
                <a:latin typeface="Times New Roman"/>
                <a:ea typeface="Times New Roman"/>
                <a:cs typeface="Times New Roman"/>
                <a:sym typeface="Times New Roman"/>
              </a:rPr>
              <a:t>opening</a:t>
            </a:r>
            <a:endParaRPr sz="2300">
              <a:latin typeface="SimSun"/>
              <a:cs typeface="SimSun"/>
            </a:endParaRPr>
          </a:p>
          <a:p>
            <a:pPr marR="541020">
              <a:lnSpc>
                <a:spcPts val="5550"/>
              </a:lnSpc>
              <a:spcBef>
                <a:spcPts val="400"/>
              </a:spcBef>
            </a:pPr>
            <a:r>
              <a:rPr dirty="0" sz="2300" spc="-155">
                <a:latin typeface="Times New Roman"/>
                <a:ea typeface="Times New Roman"/>
                <a:cs typeface="Times New Roman"/>
                <a:sym typeface="Times New Roman"/>
              </a:rPr>
              <a:t>Clean the fixed cables of the fuel tank</a:t>
            </a:r>
            <a:endParaRPr sz="2300">
              <a:latin typeface="SimSun"/>
              <a:cs typeface="SimSun"/>
            </a:endParaRPr>
          </a:p>
        </p:txBody>
      </p:sp>
      <p:sp>
        <p:nvSpPr>
          <p:cNvPr id="15" name="object 15" descr=""/>
          <p:cNvSpPr txBox="1"/>
          <p:nvPr/>
        </p:nvSpPr>
        <p:spPr>
          <a:xfrm>
            <a:off x="10959565" y="6638758"/>
            <a:ext cx="1098550" cy="3173095"/>
          </a:xfrm>
          <a:prstGeom prst="rect">
            <a:avLst/>
          </a:prstGeom>
        </p:spPr>
        <p:txBody>
          <a:bodyPr wrap="square" lIns="0" tIns="0" rIns="0" bIns="0" rtlCol="0" vert="horz">
            <a:spAutoFit/>
          </a:bodyPr>
          <a:lstStyle/>
          <a:p>
            <a:pPr>
              <a:lnSpc>
                <a:spcPts val="2235"/>
              </a:lnSpc>
            </a:pPr>
            <a:r>
              <a:rPr dirty="0" sz="2300" spc="-114">
                <a:latin typeface="Times New Roman"/>
                <a:ea typeface="Times New Roman"/>
                <a:cs typeface="Times New Roman"/>
                <a:sym typeface="Times New Roman"/>
              </a:rPr>
              <a:t>bring your own</a:t>
            </a:r>
            <a:endParaRPr sz="2300">
              <a:latin typeface="SimSun"/>
              <a:cs typeface="SimSun"/>
            </a:endParaRPr>
          </a:p>
          <a:p>
            <a:pPr marR="541020">
              <a:lnSpc>
                <a:spcPct val="214600"/>
              </a:lnSpc>
            </a:pPr>
            <a:r>
              <a:rPr dirty="0" sz="2300" spc="-165">
                <a:latin typeface="Times New Roman"/>
                <a:ea typeface="Times New Roman"/>
                <a:cs typeface="Times New Roman"/>
                <a:sym typeface="Times New Roman"/>
              </a:rPr>
              <a:t>"Self-prepared"</a:t>
            </a:r>
            <a:endParaRPr sz="2300">
              <a:latin typeface="SimSun"/>
              <a:cs typeface="SimSun"/>
            </a:endParaRPr>
          </a:p>
          <a:p>
            <a:pPr>
              <a:lnSpc>
                <a:spcPts val="5550"/>
              </a:lnSpc>
              <a:spcBef>
                <a:spcPts val="400"/>
              </a:spcBef>
            </a:pPr>
            <a:r>
              <a:rPr dirty="0" sz="2300" spc="-160">
                <a:latin typeface="Times New Roman"/>
                <a:ea typeface="Times New Roman"/>
                <a:cs typeface="Times New Roman"/>
                <a:sym typeface="Times New Roman"/>
              </a:rPr>
              <a:t>It is recommended to bring your own suggestions</a:t>
            </a:r>
            <a:endParaRPr sz="2300">
              <a:latin typeface="SimSun"/>
              <a:cs typeface="SimSun"/>
            </a:endParaRPr>
          </a:p>
        </p:txBody>
      </p:sp>
      <p:sp>
        <p:nvSpPr>
          <p:cNvPr id="16" name="object 16" descr=""/>
          <p:cNvSpPr txBox="1"/>
          <p:nvPr/>
        </p:nvSpPr>
        <p:spPr>
          <a:xfrm>
            <a:off x="1520032" y="10107863"/>
            <a:ext cx="1647825" cy="267970"/>
          </a:xfrm>
          <a:prstGeom prst="rect">
            <a:avLst/>
          </a:prstGeom>
        </p:spPr>
        <p:txBody>
          <a:bodyPr wrap="square" lIns="0" tIns="0" rIns="0" bIns="0" rtlCol="0" vert="horz">
            <a:spAutoFit/>
          </a:bodyPr>
          <a:lstStyle/>
          <a:p>
            <a:pPr>
              <a:lnSpc>
                <a:spcPts val="2110"/>
              </a:lnSpc>
            </a:pPr>
            <a:r>
              <a:rPr dirty="0" sz="2300" spc="-155">
                <a:latin typeface="Times New Roman"/>
                <a:ea typeface="Times New Roman"/>
                <a:cs typeface="Times New Roman"/>
                <a:sym typeface="Times New Roman"/>
              </a:rPr>
              <a:t>Liquid level reading tool</a:t>
            </a:r>
            <a:endParaRPr sz="2300">
              <a:latin typeface="SimSun"/>
              <a:cs typeface="SimSun"/>
            </a:endParaRPr>
          </a:p>
        </p:txBody>
      </p:sp>
      <p:sp>
        <p:nvSpPr>
          <p:cNvPr id="17" name="object 17" descr=""/>
          <p:cNvSpPr txBox="1"/>
          <p:nvPr/>
        </p:nvSpPr>
        <p:spPr>
          <a:xfrm>
            <a:off x="1520032" y="10892486"/>
            <a:ext cx="179070" cy="264795"/>
          </a:xfrm>
          <a:prstGeom prst="rect">
            <a:avLst/>
          </a:prstGeom>
        </p:spPr>
        <p:txBody>
          <a:bodyPr wrap="square" lIns="0" tIns="0" rIns="0" bIns="0" rtlCol="0" vert="horz">
            <a:spAutoFit/>
          </a:bodyPr>
          <a:lstStyle/>
          <a:p>
            <a:pPr>
              <a:lnSpc>
                <a:spcPts val="1995"/>
              </a:lnSpc>
            </a:pPr>
            <a:r>
              <a:rPr dirty="0" sz="2300" spc="-90">
                <a:latin typeface="Lucida Sans Unicode"/>
                <a:cs typeface="Lucida Sans Unicode"/>
              </a:rPr>
              <a:t>1</a:t>
            </a:r>
            <a:endParaRPr sz="2300">
              <a:latin typeface="Lucida Sans Unicode"/>
              <a:cs typeface="Lucida Sans Unicode"/>
            </a:endParaRPr>
          </a:p>
        </p:txBody>
      </p:sp>
      <p:sp>
        <p:nvSpPr>
          <p:cNvPr id="18" name="object 18" descr=""/>
          <p:cNvSpPr txBox="1"/>
          <p:nvPr/>
        </p:nvSpPr>
        <p:spPr>
          <a:xfrm>
            <a:off x="3407939" y="10862009"/>
            <a:ext cx="824230" cy="264795"/>
          </a:xfrm>
          <a:prstGeom prst="rect">
            <a:avLst/>
          </a:prstGeom>
        </p:spPr>
        <p:txBody>
          <a:bodyPr wrap="square" lIns="0" tIns="0" rIns="0" bIns="0" rtlCol="0" vert="horz">
            <a:spAutoFit/>
          </a:bodyPr>
          <a:lstStyle/>
          <a:p>
            <a:pPr>
              <a:lnSpc>
                <a:spcPts val="2080"/>
              </a:lnSpc>
            </a:pPr>
            <a:r>
              <a:rPr dirty="0" sz="2300" spc="-165">
                <a:latin typeface="Times New Roman"/>
                <a:ea typeface="Times New Roman"/>
                <a:cs typeface="Times New Roman"/>
                <a:sym typeface="Times New Roman"/>
              </a:rPr>
              <a:t>display board</a:t>
            </a:r>
            <a:endParaRPr sz="2300">
              <a:latin typeface="SimSun"/>
              <a:cs typeface="SimSun"/>
            </a:endParaRPr>
          </a:p>
        </p:txBody>
      </p:sp>
      <p:sp>
        <p:nvSpPr>
          <p:cNvPr id="19" name="object 19" descr=""/>
          <p:cNvSpPr txBox="1"/>
          <p:nvPr/>
        </p:nvSpPr>
        <p:spPr>
          <a:xfrm>
            <a:off x="5295846" y="10892486"/>
            <a:ext cx="179070" cy="264795"/>
          </a:xfrm>
          <a:prstGeom prst="rect">
            <a:avLst/>
          </a:prstGeom>
        </p:spPr>
        <p:txBody>
          <a:bodyPr wrap="square" lIns="0" tIns="0" rIns="0" bIns="0" rtlCol="0" vert="horz">
            <a:spAutoFit/>
          </a:bodyPr>
          <a:lstStyle/>
          <a:p>
            <a:pPr>
              <a:lnSpc>
                <a:spcPts val="1995"/>
              </a:lnSpc>
            </a:pPr>
            <a:r>
              <a:rPr dirty="0" sz="2300" spc="-90">
                <a:latin typeface="Lucida Sans Unicode"/>
                <a:cs typeface="Lucida Sans Unicode"/>
              </a:rPr>
              <a:t>1</a:t>
            </a:r>
            <a:endParaRPr sz="2300">
              <a:latin typeface="Lucida Sans Unicode"/>
              <a:cs typeface="Lucida Sans Unicode"/>
            </a:endParaRPr>
          </a:p>
        </p:txBody>
      </p:sp>
      <p:sp>
        <p:nvSpPr>
          <p:cNvPr id="20" name="object 20" descr=""/>
          <p:cNvSpPr txBox="1"/>
          <p:nvPr/>
        </p:nvSpPr>
        <p:spPr>
          <a:xfrm>
            <a:off x="7183752" y="10860911"/>
            <a:ext cx="274955" cy="265430"/>
          </a:xfrm>
          <a:prstGeom prst="rect">
            <a:avLst/>
          </a:prstGeom>
        </p:spPr>
        <p:txBody>
          <a:bodyPr wrap="square" lIns="0" tIns="0" rIns="0" bIns="0" rtlCol="0" vert="horz">
            <a:spAutoFit/>
          </a:bodyPr>
          <a:lstStyle/>
          <a:p>
            <a:pPr>
              <a:lnSpc>
                <a:spcPts val="2085"/>
              </a:lnSpc>
            </a:pPr>
            <a:r>
              <a:rPr dirty="0" sz="2300" spc="-185">
                <a:latin typeface="Times New Roman"/>
                <a:ea typeface="Times New Roman"/>
                <a:cs typeface="Times New Roman"/>
                <a:sym typeface="Times New Roman"/>
              </a:rPr>
              <a:t>a</a:t>
            </a:r>
            <a:endParaRPr sz="2300">
              <a:latin typeface="SimSun"/>
              <a:cs typeface="SimSun"/>
            </a:endParaRPr>
          </a:p>
        </p:txBody>
      </p:sp>
      <p:sp>
        <p:nvSpPr>
          <p:cNvPr id="21" name="object 21" descr=""/>
          <p:cNvSpPr txBox="1"/>
          <p:nvPr/>
        </p:nvSpPr>
        <p:spPr>
          <a:xfrm>
            <a:off x="9071659" y="10672855"/>
            <a:ext cx="1647825" cy="641350"/>
          </a:xfrm>
          <a:prstGeom prst="rect">
            <a:avLst/>
          </a:prstGeom>
        </p:spPr>
        <p:txBody>
          <a:bodyPr wrap="square" lIns="0" tIns="0" rIns="0" bIns="0" rtlCol="0" vert="horz">
            <a:spAutoFit/>
          </a:bodyPr>
          <a:lstStyle/>
          <a:p>
            <a:pPr>
              <a:lnSpc>
                <a:spcPts val="2245"/>
              </a:lnSpc>
            </a:pPr>
            <a:r>
              <a:rPr dirty="0" sz="2300" spc="-155">
                <a:latin typeface="Times New Roman"/>
                <a:ea typeface="Times New Roman"/>
                <a:cs typeface="Times New Roman"/>
                <a:sym typeface="Times New Roman"/>
              </a:rPr>
              <a:t>Test installation and reading</a:t>
            </a:r>
            <a:endParaRPr sz="2300">
              <a:latin typeface="SimSun"/>
              <a:cs typeface="SimSun"/>
            </a:endParaRPr>
          </a:p>
          <a:p>
            <a:pPr>
              <a:lnSpc>
                <a:spcPts val="2600"/>
              </a:lnSpc>
              <a:spcBef>
                <a:spcPts val="200"/>
              </a:spcBef>
            </a:pPr>
            <a:r>
              <a:rPr dirty="0" sz="2300" spc="-114">
                <a:latin typeface="Times New Roman"/>
                <a:ea typeface="Times New Roman"/>
                <a:cs typeface="Times New Roman"/>
                <a:sym typeface="Times New Roman"/>
              </a:rPr>
              <a:t>liquid level</a:t>
            </a:r>
            <a:endParaRPr sz="2300">
              <a:latin typeface="SimSun"/>
              <a:cs typeface="SimSun"/>
            </a:endParaRPr>
          </a:p>
        </p:txBody>
      </p:sp>
      <p:sp>
        <p:nvSpPr>
          <p:cNvPr id="22" name="object 22" descr=""/>
          <p:cNvSpPr txBox="1"/>
          <p:nvPr/>
        </p:nvSpPr>
        <p:spPr>
          <a:xfrm>
            <a:off x="10959565" y="10862009"/>
            <a:ext cx="549275" cy="263525"/>
          </a:xfrm>
          <a:prstGeom prst="rect">
            <a:avLst/>
          </a:prstGeom>
        </p:spPr>
        <p:txBody>
          <a:bodyPr wrap="square" lIns="0" tIns="0" rIns="0" bIns="0" rtlCol="0" vert="horz">
            <a:spAutoFit/>
          </a:bodyPr>
          <a:lstStyle/>
          <a:p>
            <a:pPr>
              <a:lnSpc>
                <a:spcPts val="2070"/>
              </a:lnSpc>
            </a:pPr>
            <a:r>
              <a:rPr dirty="0" sz="2300" spc="-170">
                <a:latin typeface="Times New Roman"/>
                <a:ea typeface="Times New Roman"/>
                <a:cs typeface="Times New Roman"/>
                <a:sym typeface="Times New Roman"/>
              </a:rPr>
              <a:t>optional</a:t>
            </a:r>
            <a:endParaRPr sz="2300">
              <a:latin typeface="SimSun"/>
              <a:cs typeface="SimSun"/>
            </a:endParaRPr>
          </a:p>
        </p:txBody>
      </p:sp>
      <p:sp>
        <p:nvSpPr>
          <p:cNvPr id="23" name="object 23" descr=""/>
          <p:cNvSpPr txBox="1"/>
          <p:nvPr/>
        </p:nvSpPr>
        <p:spPr>
          <a:xfrm>
            <a:off x="1520032" y="11612312"/>
            <a:ext cx="9366250" cy="297180"/>
          </a:xfrm>
          <a:prstGeom prst="rect">
            <a:avLst/>
          </a:prstGeom>
        </p:spPr>
        <p:txBody>
          <a:bodyPr wrap="square" lIns="0" tIns="0" rIns="0" bIns="0" rtlCol="0" vert="horz">
            <a:spAutoFit/>
          </a:bodyPr>
          <a:lstStyle/>
          <a:p>
            <a:pPr>
              <a:lnSpc>
                <a:spcPts val="2250"/>
              </a:lnSpc>
            </a:pPr>
            <a:r>
              <a:rPr dirty="0" sz="2300" spc="-175">
                <a:latin typeface="Times New Roman"/>
                <a:ea typeface="Times New Roman"/>
                <a:cs typeface="Times New Roman"/>
                <a:sym typeface="Times New Roman"/>
              </a:rPr>
              <a:t>Complete set of products: gross weight around 1Kg, packaging size: 75cm x 12cm x H10cm (triangle)</a:t>
            </a:r>
            <a:r>
              <a:rPr dirty="0" sz="2300" spc="-45">
                <a:latin typeface="Lucida Sans Unicode"/>
                <a:cs typeface="Lucida Sans Unicode"/>
              </a:rPr>
              <a:t/>
            </a:r>
            <a:r>
              <a:rPr dirty="0" sz="2300" spc="-160">
                <a:latin typeface="SimSun"/>
                <a:cs typeface="SimSun"/>
              </a:rPr>
              <a:t/>
            </a:r>
            <a:r>
              <a:rPr dirty="0" sz="2300" spc="-30">
                <a:latin typeface="Lucida Sans Unicode"/>
                <a:cs typeface="Lucida Sans Unicode"/>
              </a:rPr>
              <a:t/>
            </a:r>
            <a:r>
              <a:rPr dirty="0" sz="2300" spc="-130">
                <a:latin typeface="Lucida Sans Unicode"/>
                <a:cs typeface="Lucida Sans Unicode"/>
              </a:rPr>
              <a:t> </a:t>
            </a:r>
            <a:r>
              <a:rPr dirty="0" sz="2300" spc="-250">
                <a:latin typeface="Lucida Sans Unicode"/>
                <a:cs typeface="Lucida Sans Unicode"/>
              </a:rPr>
              <a:t/>
            </a:r>
            <a:r>
              <a:rPr dirty="0" sz="2300" spc="5">
                <a:latin typeface="Lucida Sans Unicode"/>
                <a:cs typeface="Lucida Sans Unicode"/>
              </a:rPr>
              <a:t> </a:t>
            </a:r>
            <a:r>
              <a:rPr dirty="0" sz="2300">
                <a:latin typeface="Lucida Sans Unicode"/>
                <a:cs typeface="Lucida Sans Unicode"/>
              </a:rPr>
              <a:t/>
            </a:r>
            <a:r>
              <a:rPr dirty="0" sz="2300" spc="-35">
                <a:latin typeface="Lucida Sans Unicode"/>
                <a:cs typeface="Lucida Sans Unicode"/>
              </a:rPr>
              <a:t> </a:t>
            </a:r>
            <a:r>
              <a:rPr dirty="0" sz="2300" spc="-250">
                <a:latin typeface="Lucida Sans Unicode"/>
                <a:cs typeface="Lucida Sans Unicode"/>
              </a:rPr>
              <a:t/>
            </a:r>
            <a:r>
              <a:rPr dirty="0" sz="2300" spc="5">
                <a:latin typeface="Lucida Sans Unicode"/>
                <a:cs typeface="Lucida Sans Unicode"/>
              </a:rPr>
              <a:t> </a:t>
            </a:r>
            <a:r>
              <a:rPr dirty="0" sz="2300">
                <a:latin typeface="Lucida Sans Unicode"/>
                <a:cs typeface="Lucida Sans Unicode"/>
              </a:rPr>
              <a:t/>
            </a:r>
            <a:r>
              <a:rPr dirty="0" sz="2300" spc="-40">
                <a:latin typeface="Lucida Sans Unicode"/>
                <a:cs typeface="Lucida Sans Unicode"/>
              </a:rPr>
              <a:t> </a:t>
            </a:r>
            <a:r>
              <a:rPr dirty="0" sz="2300" spc="-175">
                <a:latin typeface="SimSun"/>
                <a:cs typeface="SimSun"/>
              </a:rPr>
              <a:t/>
            </a:r>
            <a:r>
              <a:rPr dirty="0" sz="2300" spc="-50">
                <a:latin typeface="SimSun"/>
                <a:cs typeface="SimSun"/>
              </a:rPr>
              <a:t/>
            </a:r>
            <a:endParaRPr sz="2300">
              <a:latin typeface="SimSun"/>
              <a:cs typeface="SimSun"/>
            </a:endParaRPr>
          </a:p>
        </p:txBody>
      </p:sp>
      <p:grpSp>
        <p:nvGrpSpPr>
          <p:cNvPr id="24" name="object 24" descr=""/>
          <p:cNvGrpSpPr/>
          <p:nvPr/>
        </p:nvGrpSpPr>
        <p:grpSpPr>
          <a:xfrm>
            <a:off x="1421526" y="2434132"/>
            <a:ext cx="11372215" cy="9620885"/>
            <a:chOff x="1421526" y="2434132"/>
            <a:chExt cx="11372215" cy="9620885"/>
          </a:xfrm>
        </p:grpSpPr>
        <p:sp>
          <p:nvSpPr>
            <p:cNvPr id="25" name="object 25" descr=""/>
            <p:cNvSpPr/>
            <p:nvPr/>
          </p:nvSpPr>
          <p:spPr>
            <a:xfrm>
              <a:off x="1443913" y="2478581"/>
              <a:ext cx="11327765" cy="9531350"/>
            </a:xfrm>
            <a:custGeom>
              <a:avLst/>
              <a:gdLst/>
              <a:ahLst/>
              <a:cxnLst/>
              <a:rect l="l" t="t" r="r" b="b"/>
              <a:pathLst>
                <a:path w="11327765" h="9531350">
                  <a:moveTo>
                    <a:pt x="11327435" y="330"/>
                  </a:moveTo>
                  <a:lnTo>
                    <a:pt x="11327435" y="330"/>
                  </a:lnTo>
                  <a:lnTo>
                    <a:pt x="1887905" y="330"/>
                  </a:lnTo>
                  <a:lnTo>
                    <a:pt x="1887905" y="0"/>
                  </a:lnTo>
                  <a:lnTo>
                    <a:pt x="0" y="0"/>
                  </a:lnTo>
                  <a:lnTo>
                    <a:pt x="0" y="3427730"/>
                  </a:lnTo>
                  <a:lnTo>
                    <a:pt x="0" y="4036060"/>
                  </a:lnTo>
                  <a:lnTo>
                    <a:pt x="0" y="7462520"/>
                  </a:lnTo>
                  <a:lnTo>
                    <a:pt x="0" y="8072120"/>
                  </a:lnTo>
                  <a:lnTo>
                    <a:pt x="0" y="8967470"/>
                  </a:lnTo>
                  <a:lnTo>
                    <a:pt x="0" y="9531350"/>
                  </a:lnTo>
                  <a:lnTo>
                    <a:pt x="11327435" y="9531350"/>
                  </a:lnTo>
                  <a:lnTo>
                    <a:pt x="11327435" y="8967470"/>
                  </a:lnTo>
                  <a:lnTo>
                    <a:pt x="1887905" y="8967470"/>
                  </a:lnTo>
                  <a:lnTo>
                    <a:pt x="1887905" y="8967330"/>
                  </a:lnTo>
                  <a:lnTo>
                    <a:pt x="11327435" y="8967330"/>
                  </a:lnTo>
                  <a:lnTo>
                    <a:pt x="11327435" y="8072120"/>
                  </a:lnTo>
                  <a:lnTo>
                    <a:pt x="11327435" y="8071815"/>
                  </a:lnTo>
                  <a:lnTo>
                    <a:pt x="11327435" y="7462875"/>
                  </a:lnTo>
                  <a:lnTo>
                    <a:pt x="11327435" y="7462520"/>
                  </a:lnTo>
                  <a:lnTo>
                    <a:pt x="11327435" y="4036072"/>
                  </a:lnTo>
                  <a:lnTo>
                    <a:pt x="9439529" y="4036072"/>
                  </a:lnTo>
                  <a:lnTo>
                    <a:pt x="7551623" y="4036072"/>
                  </a:lnTo>
                  <a:lnTo>
                    <a:pt x="5663717" y="4036072"/>
                  </a:lnTo>
                  <a:lnTo>
                    <a:pt x="3775811" y="4036072"/>
                  </a:lnTo>
                  <a:lnTo>
                    <a:pt x="1887905" y="4036072"/>
                  </a:lnTo>
                  <a:lnTo>
                    <a:pt x="11327435" y="4036060"/>
                  </a:lnTo>
                  <a:lnTo>
                    <a:pt x="11327435" y="3427730"/>
                  </a:lnTo>
                  <a:lnTo>
                    <a:pt x="1887905" y="3427730"/>
                  </a:lnTo>
                  <a:lnTo>
                    <a:pt x="1887905" y="3427133"/>
                  </a:lnTo>
                  <a:lnTo>
                    <a:pt x="11327435" y="3427133"/>
                  </a:lnTo>
                  <a:lnTo>
                    <a:pt x="11327435" y="330"/>
                  </a:lnTo>
                  <a:close/>
                </a:path>
              </a:pathLst>
            </a:custGeom>
            <a:solidFill>
              <a:srgbClr val="000000"/>
            </a:solidFill>
          </p:spPr>
          <p:txBody>
            <a:bodyPr wrap="square" lIns="0" tIns="0" rIns="0" bIns="0" rtlCol="0"/>
            <a:lstStyle/>
            <a:p/>
          </p:txBody>
        </p:sp>
        <p:sp>
          <p:nvSpPr>
            <p:cNvPr id="26" name="object 26" descr=""/>
            <p:cNvSpPr/>
            <p:nvPr/>
          </p:nvSpPr>
          <p:spPr>
            <a:xfrm>
              <a:off x="1421526" y="2456520"/>
              <a:ext cx="11372215" cy="9576435"/>
            </a:xfrm>
            <a:custGeom>
              <a:avLst/>
              <a:gdLst/>
              <a:ahLst/>
              <a:cxnLst/>
              <a:rect l="l" t="t" r="r" b="b"/>
              <a:pathLst>
                <a:path w="11372215" h="9576435">
                  <a:moveTo>
                    <a:pt x="22387" y="22387"/>
                  </a:moveTo>
                  <a:lnTo>
                    <a:pt x="22387" y="9553550"/>
                  </a:lnTo>
                </a:path>
                <a:path w="11372215" h="9576435">
                  <a:moveTo>
                    <a:pt x="1910294" y="22387"/>
                  </a:moveTo>
                  <a:lnTo>
                    <a:pt x="1910294" y="3449188"/>
                  </a:lnTo>
                </a:path>
                <a:path w="11372215" h="9576435">
                  <a:moveTo>
                    <a:pt x="1910294" y="4058132"/>
                  </a:moveTo>
                  <a:lnTo>
                    <a:pt x="1910294" y="7484933"/>
                  </a:lnTo>
                </a:path>
                <a:path w="11372215" h="9576435">
                  <a:moveTo>
                    <a:pt x="1910294" y="8093876"/>
                  </a:moveTo>
                  <a:lnTo>
                    <a:pt x="1910294" y="8989382"/>
                  </a:lnTo>
                </a:path>
                <a:path w="11372215" h="9576435">
                  <a:moveTo>
                    <a:pt x="3798200" y="22387"/>
                  </a:moveTo>
                  <a:lnTo>
                    <a:pt x="3798200" y="3449188"/>
                  </a:lnTo>
                </a:path>
                <a:path w="11372215" h="9576435">
                  <a:moveTo>
                    <a:pt x="3798200" y="4058132"/>
                  </a:moveTo>
                  <a:lnTo>
                    <a:pt x="3798200" y="7484933"/>
                  </a:lnTo>
                </a:path>
                <a:path w="11372215" h="9576435">
                  <a:moveTo>
                    <a:pt x="3798200" y="8093876"/>
                  </a:moveTo>
                  <a:lnTo>
                    <a:pt x="3798200" y="8989382"/>
                  </a:lnTo>
                </a:path>
                <a:path w="11372215" h="9576435">
                  <a:moveTo>
                    <a:pt x="5686107" y="22387"/>
                  </a:moveTo>
                  <a:lnTo>
                    <a:pt x="5686107" y="3449188"/>
                  </a:lnTo>
                </a:path>
                <a:path w="11372215" h="9576435">
                  <a:moveTo>
                    <a:pt x="5686107" y="4058132"/>
                  </a:moveTo>
                  <a:lnTo>
                    <a:pt x="5686107" y="7484933"/>
                  </a:lnTo>
                </a:path>
                <a:path w="11372215" h="9576435">
                  <a:moveTo>
                    <a:pt x="5686107" y="8093876"/>
                  </a:moveTo>
                  <a:lnTo>
                    <a:pt x="5686107" y="8989382"/>
                  </a:lnTo>
                </a:path>
                <a:path w="11372215" h="9576435">
                  <a:moveTo>
                    <a:pt x="7574014" y="22387"/>
                  </a:moveTo>
                  <a:lnTo>
                    <a:pt x="7574014" y="3449188"/>
                  </a:lnTo>
                </a:path>
                <a:path w="11372215" h="9576435">
                  <a:moveTo>
                    <a:pt x="7574014" y="4058132"/>
                  </a:moveTo>
                  <a:lnTo>
                    <a:pt x="7574014" y="7484933"/>
                  </a:lnTo>
                </a:path>
                <a:path w="11372215" h="9576435">
                  <a:moveTo>
                    <a:pt x="7574014" y="8093876"/>
                  </a:moveTo>
                  <a:lnTo>
                    <a:pt x="7574014" y="8989382"/>
                  </a:lnTo>
                </a:path>
                <a:path w="11372215" h="9576435">
                  <a:moveTo>
                    <a:pt x="9461921" y="22387"/>
                  </a:moveTo>
                  <a:lnTo>
                    <a:pt x="9461921" y="3449188"/>
                  </a:lnTo>
                </a:path>
                <a:path w="11372215" h="9576435">
                  <a:moveTo>
                    <a:pt x="9461921" y="4058132"/>
                  </a:moveTo>
                  <a:lnTo>
                    <a:pt x="9461921" y="7484933"/>
                  </a:lnTo>
                </a:path>
                <a:path w="11372215" h="9576435">
                  <a:moveTo>
                    <a:pt x="9461921" y="8093876"/>
                  </a:moveTo>
                  <a:lnTo>
                    <a:pt x="9461921" y="8989382"/>
                  </a:lnTo>
                </a:path>
                <a:path w="11372215" h="9576435">
                  <a:moveTo>
                    <a:pt x="11349827" y="22387"/>
                  </a:moveTo>
                  <a:lnTo>
                    <a:pt x="11349827" y="9553550"/>
                  </a:lnTo>
                </a:path>
                <a:path w="11372215" h="9576435">
                  <a:moveTo>
                    <a:pt x="0" y="0"/>
                  </a:moveTo>
                  <a:lnTo>
                    <a:pt x="11372215" y="0"/>
                  </a:lnTo>
                </a:path>
                <a:path w="11372215" h="9576435">
                  <a:moveTo>
                    <a:pt x="0" y="564168"/>
                  </a:moveTo>
                  <a:lnTo>
                    <a:pt x="11372215" y="564168"/>
                  </a:lnTo>
                </a:path>
                <a:path w="11372215" h="9576435">
                  <a:moveTo>
                    <a:pt x="0" y="1128336"/>
                  </a:moveTo>
                  <a:lnTo>
                    <a:pt x="11372215" y="1128336"/>
                  </a:lnTo>
                </a:path>
                <a:path w="11372215" h="9576435">
                  <a:moveTo>
                    <a:pt x="0" y="1967126"/>
                  </a:moveTo>
                  <a:lnTo>
                    <a:pt x="11372215" y="1967126"/>
                  </a:lnTo>
                </a:path>
                <a:path w="11372215" h="9576435">
                  <a:moveTo>
                    <a:pt x="0" y="2907407"/>
                  </a:moveTo>
                  <a:lnTo>
                    <a:pt x="11372215" y="2907407"/>
                  </a:lnTo>
                </a:path>
                <a:path w="11372215" h="9576435">
                  <a:moveTo>
                    <a:pt x="0" y="3471576"/>
                  </a:moveTo>
                  <a:lnTo>
                    <a:pt x="11372215" y="3471576"/>
                  </a:lnTo>
                </a:path>
                <a:path w="11372215" h="9576435">
                  <a:moveTo>
                    <a:pt x="0" y="4035744"/>
                  </a:moveTo>
                  <a:lnTo>
                    <a:pt x="11372215" y="4035744"/>
                  </a:lnTo>
                </a:path>
                <a:path w="11372215" h="9576435">
                  <a:moveTo>
                    <a:pt x="0" y="4599913"/>
                  </a:moveTo>
                  <a:lnTo>
                    <a:pt x="11372215" y="4599913"/>
                  </a:lnTo>
                </a:path>
                <a:path w="11372215" h="9576435">
                  <a:moveTo>
                    <a:pt x="0" y="5540193"/>
                  </a:moveTo>
                  <a:lnTo>
                    <a:pt x="11372215" y="5540193"/>
                  </a:lnTo>
                </a:path>
                <a:path w="11372215" h="9576435">
                  <a:moveTo>
                    <a:pt x="0" y="6104362"/>
                  </a:moveTo>
                  <a:lnTo>
                    <a:pt x="11372215" y="6104362"/>
                  </a:lnTo>
                </a:path>
                <a:path w="11372215" h="9576435">
                  <a:moveTo>
                    <a:pt x="0" y="6943152"/>
                  </a:moveTo>
                  <a:lnTo>
                    <a:pt x="11372215" y="6943152"/>
                  </a:lnTo>
                </a:path>
                <a:path w="11372215" h="9576435">
                  <a:moveTo>
                    <a:pt x="0" y="7507320"/>
                  </a:moveTo>
                  <a:lnTo>
                    <a:pt x="11372215" y="7507320"/>
                  </a:lnTo>
                </a:path>
                <a:path w="11372215" h="9576435">
                  <a:moveTo>
                    <a:pt x="0" y="8071489"/>
                  </a:moveTo>
                  <a:lnTo>
                    <a:pt x="11372215" y="8071489"/>
                  </a:lnTo>
                </a:path>
                <a:path w="11372215" h="9576435">
                  <a:moveTo>
                    <a:pt x="0" y="9011769"/>
                  </a:moveTo>
                  <a:lnTo>
                    <a:pt x="11372215" y="9011769"/>
                  </a:lnTo>
                </a:path>
                <a:path w="11372215" h="9576435">
                  <a:moveTo>
                    <a:pt x="0" y="9575938"/>
                  </a:moveTo>
                  <a:lnTo>
                    <a:pt x="11372215" y="9575938"/>
                  </a:lnTo>
                </a:path>
              </a:pathLst>
            </a:custGeom>
            <a:ln w="44775">
              <a:solidFill>
                <a:srgbClr val="000000"/>
              </a:solidFill>
            </a:ln>
          </p:spPr>
          <p:txBody>
            <a:bodyPr wrap="square" lIns="0" tIns="0" rIns="0" bIns="0" rtlCol="0"/>
            <a:lstStyle/>
            <a:p/>
          </p:txBody>
        </p:sp>
      </p:grpSp>
      <p:pic>
        <p:nvPicPr>
          <p:cNvPr id="27" name="object 27" descr=""/>
          <p:cNvPicPr/>
          <p:nvPr/>
        </p:nvPicPr>
        <p:blipFill>
          <a:blip r:embed="rId3" cstate="print"/>
          <a:stretch>
            <a:fillRect/>
          </a:stretch>
        </p:blipFill>
        <p:spPr>
          <a:xfrm>
            <a:off x="1421526" y="13515204"/>
            <a:ext cx="11372920" cy="5293381"/>
          </a:xfrm>
          <a:prstGeom prst="rect">
            <a:avLst/>
          </a:prstGeom>
        </p:spPr>
      </p:pic>
      <p:sp>
        <p:nvSpPr>
          <p:cNvPr id="28" name="object 28" descr=""/>
          <p:cNvSpPr txBox="1"/>
          <p:nvPr/>
        </p:nvSpPr>
        <p:spPr>
          <a:xfrm>
            <a:off x="1302934" y="1345248"/>
            <a:ext cx="1827530" cy="531495"/>
          </a:xfrm>
          <a:prstGeom prst="rect">
            <a:avLst/>
          </a:prstGeom>
        </p:spPr>
        <p:txBody>
          <a:bodyPr wrap="square" lIns="0" tIns="14604" rIns="0" bIns="0" rtlCol="0" vert="horz">
            <a:spAutoFit/>
          </a:bodyPr>
          <a:lstStyle/>
          <a:p>
            <a:pPr marL="12700">
              <a:lnSpc>
                <a:spcPct val="100000"/>
              </a:lnSpc>
              <a:spcBef>
                <a:spcPts val="114"/>
              </a:spcBef>
            </a:pPr>
            <a:r>
              <a:rPr dirty="0" sz="3300" spc="380">
                <a:solidFill>
                  <a:srgbClr val="2346E9"/>
                </a:solidFill>
                <a:latin typeface="Times New Roman"/>
                <a:ea typeface="Times New Roman"/>
                <a:cs typeface="Times New Roman"/>
                <a:sym typeface="Times New Roman"/>
              </a:rPr>
              <a:t>Packing List</a:t>
            </a:r>
            <a:r>
              <a:rPr dirty="0" sz="3250" spc="420">
                <a:solidFill>
                  <a:srgbClr val="2346E9"/>
                </a:solidFill>
                <a:latin typeface="SimSun"/>
                <a:cs typeface="SimSun"/>
              </a:rPr>
              <a:t/>
            </a:r>
            <a:r>
              <a:rPr dirty="0" sz="3300" spc="-105">
                <a:solidFill>
                  <a:srgbClr val="2346E9"/>
                </a:solidFill>
                <a:latin typeface="SimSun"/>
                <a:cs typeface="SimSun"/>
              </a:rPr>
              <a:t/>
            </a:r>
            <a:endParaRPr sz="3300">
              <a:latin typeface="SimSun"/>
              <a:cs typeface="SimSun"/>
            </a:endParaRPr>
          </a:p>
        </p:txBody>
      </p:sp>
      <p:pic>
        <p:nvPicPr>
          <p:cNvPr id="29" name="object 29" descr=""/>
          <p:cNvPicPr/>
          <p:nvPr/>
        </p:nvPicPr>
        <p:blipFill>
          <a:blip r:embed="rId4" cstate="print"/>
          <a:stretch>
            <a:fillRect/>
          </a:stretch>
        </p:blipFill>
        <p:spPr>
          <a:xfrm>
            <a:off x="1054366" y="12608566"/>
            <a:ext cx="3094993" cy="459169"/>
          </a:xfrm>
          <a:prstGeom prst="rect">
            <a:avLst/>
          </a:prstGeom>
        </p:spPr>
      </p:pic>
      <p:sp>
        <p:nvSpPr>
          <p:cNvPr id="30" name="object 30" descr=""/>
          <p:cNvSpPr txBox="1"/>
          <p:nvPr/>
        </p:nvSpPr>
        <p:spPr>
          <a:xfrm>
            <a:off x="1272711" y="12532288"/>
            <a:ext cx="2297430" cy="531495"/>
          </a:xfrm>
          <a:prstGeom prst="rect">
            <a:avLst/>
          </a:prstGeom>
        </p:spPr>
        <p:txBody>
          <a:bodyPr wrap="square" lIns="0" tIns="14604" rIns="0" bIns="0" rtlCol="0" vert="horz">
            <a:spAutoFit/>
          </a:bodyPr>
          <a:lstStyle/>
          <a:p>
            <a:pPr marL="12700">
              <a:lnSpc>
                <a:spcPct val="100000"/>
              </a:lnSpc>
              <a:spcBef>
                <a:spcPts val="114"/>
              </a:spcBef>
            </a:pPr>
            <a:r>
              <a:rPr dirty="0" sz="3300" spc="280">
                <a:solidFill>
                  <a:srgbClr val="2346E9"/>
                </a:solidFill>
                <a:latin typeface="Times New Roman"/>
                <a:ea typeface="Times New Roman"/>
                <a:cs typeface="Times New Roman"/>
                <a:sym typeface="Times New Roman"/>
              </a:rPr>
              <a:t>After-sales warranty card</a:t>
            </a:r>
            <a:endParaRPr sz="3300">
              <a:latin typeface="SimSun"/>
              <a:cs typeface="SimSun"/>
            </a:endParaRPr>
          </a:p>
        </p:txBody>
      </p:sp>
      <p:sp>
        <p:nvSpPr>
          <p:cNvPr id="31" name="object 31" descr=""/>
          <p:cNvSpPr txBox="1"/>
          <p:nvPr/>
        </p:nvSpPr>
        <p:spPr>
          <a:xfrm>
            <a:off x="12263258" y="19336450"/>
            <a:ext cx="347980" cy="410845"/>
          </a:xfrm>
          <a:prstGeom prst="rect">
            <a:avLst/>
          </a:prstGeom>
        </p:spPr>
        <p:txBody>
          <a:bodyPr wrap="square" lIns="0" tIns="15875" rIns="0" bIns="0" rtlCol="0" vert="horz">
            <a:spAutoFit/>
          </a:bodyPr>
          <a:lstStyle/>
          <a:p>
            <a:pPr marL="12700">
              <a:lnSpc>
                <a:spcPct val="100000"/>
              </a:lnSpc>
              <a:spcBef>
                <a:spcPts val="125"/>
              </a:spcBef>
            </a:pPr>
            <a:r>
              <a:rPr dirty="0" sz="2500" spc="-155">
                <a:latin typeface="Times New Roman"/>
                <a:ea typeface="Times New Roman"/>
                <a:cs typeface="Times New Roman"/>
                <a:sym typeface="Times New Roman"/>
              </a:rPr>
              <a:t>5/</a:t>
            </a:r>
            <a:endParaRPr sz="2500">
              <a:latin typeface="Lucida Sans Unicode"/>
              <a:cs typeface="Lucida Sans Unicod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p:nvPr/>
        </p:nvSpPr>
        <p:spPr>
          <a:xfrm>
            <a:off x="7588390" y="3617272"/>
            <a:ext cx="5238750" cy="5232400"/>
          </a:xfrm>
          <a:custGeom>
            <a:avLst/>
            <a:gdLst/>
            <a:ahLst/>
            <a:cxnLst/>
            <a:rect l="l" t="t" r="r" b="b"/>
            <a:pathLst>
              <a:path w="5238750" h="5232400">
                <a:moveTo>
                  <a:pt x="2916207" y="12700"/>
                </a:moveTo>
                <a:lnTo>
                  <a:pt x="2322500" y="12700"/>
                </a:lnTo>
                <a:lnTo>
                  <a:pt x="2371536" y="0"/>
                </a:lnTo>
                <a:lnTo>
                  <a:pt x="2867171" y="0"/>
                </a:lnTo>
                <a:lnTo>
                  <a:pt x="2916207" y="12700"/>
                </a:lnTo>
                <a:close/>
              </a:path>
              <a:path w="5238750" h="5232400">
                <a:moveTo>
                  <a:pt x="3013674" y="25400"/>
                </a:moveTo>
                <a:lnTo>
                  <a:pt x="2225033" y="25400"/>
                </a:lnTo>
                <a:lnTo>
                  <a:pt x="2273662" y="12700"/>
                </a:lnTo>
                <a:lnTo>
                  <a:pt x="2965045" y="12700"/>
                </a:lnTo>
                <a:lnTo>
                  <a:pt x="3013674" y="25400"/>
                </a:lnTo>
                <a:close/>
              </a:path>
              <a:path w="5238750" h="5232400">
                <a:moveTo>
                  <a:pt x="3158207" y="5181600"/>
                </a:moveTo>
                <a:lnTo>
                  <a:pt x="2080500" y="5181600"/>
                </a:lnTo>
                <a:lnTo>
                  <a:pt x="1798424" y="5105400"/>
                </a:lnTo>
                <a:lnTo>
                  <a:pt x="1752434" y="5080000"/>
                </a:lnTo>
                <a:lnTo>
                  <a:pt x="1661422" y="5054600"/>
                </a:lnTo>
                <a:lnTo>
                  <a:pt x="1616419" y="5029200"/>
                </a:lnTo>
                <a:lnTo>
                  <a:pt x="1571766" y="5016500"/>
                </a:lnTo>
                <a:lnTo>
                  <a:pt x="1527471" y="4991100"/>
                </a:lnTo>
                <a:lnTo>
                  <a:pt x="1483545" y="4978400"/>
                </a:lnTo>
                <a:lnTo>
                  <a:pt x="1354081" y="4902200"/>
                </a:lnTo>
                <a:lnTo>
                  <a:pt x="1311732" y="4889500"/>
                </a:lnTo>
                <a:lnTo>
                  <a:pt x="1187236" y="4813300"/>
                </a:lnTo>
                <a:lnTo>
                  <a:pt x="1146622" y="4775200"/>
                </a:lnTo>
                <a:lnTo>
                  <a:pt x="1106467" y="4749800"/>
                </a:lnTo>
                <a:lnTo>
                  <a:pt x="1027575" y="4699000"/>
                </a:lnTo>
                <a:lnTo>
                  <a:pt x="988857" y="4660900"/>
                </a:lnTo>
                <a:lnTo>
                  <a:pt x="950638" y="4635500"/>
                </a:lnTo>
                <a:lnTo>
                  <a:pt x="912928" y="4597400"/>
                </a:lnTo>
                <a:lnTo>
                  <a:pt x="875738" y="4572000"/>
                </a:lnTo>
                <a:lnTo>
                  <a:pt x="839076" y="4533900"/>
                </a:lnTo>
                <a:lnTo>
                  <a:pt x="802954" y="4495800"/>
                </a:lnTo>
                <a:lnTo>
                  <a:pt x="767380" y="4470400"/>
                </a:lnTo>
                <a:lnTo>
                  <a:pt x="732390" y="4432300"/>
                </a:lnTo>
                <a:lnTo>
                  <a:pt x="698162" y="4394200"/>
                </a:lnTo>
                <a:lnTo>
                  <a:pt x="664700" y="4356100"/>
                </a:lnTo>
                <a:lnTo>
                  <a:pt x="632009" y="4318000"/>
                </a:lnTo>
                <a:lnTo>
                  <a:pt x="600092" y="4279900"/>
                </a:lnTo>
                <a:lnTo>
                  <a:pt x="568954" y="4241800"/>
                </a:lnTo>
                <a:lnTo>
                  <a:pt x="538598" y="4203700"/>
                </a:lnTo>
                <a:lnTo>
                  <a:pt x="509028" y="4165600"/>
                </a:lnTo>
                <a:lnTo>
                  <a:pt x="480249" y="4127500"/>
                </a:lnTo>
                <a:lnTo>
                  <a:pt x="452264" y="4089400"/>
                </a:lnTo>
                <a:lnTo>
                  <a:pt x="425077" y="4051300"/>
                </a:lnTo>
                <a:lnTo>
                  <a:pt x="398693" y="4000500"/>
                </a:lnTo>
                <a:lnTo>
                  <a:pt x="373115" y="3962400"/>
                </a:lnTo>
                <a:lnTo>
                  <a:pt x="348347" y="3924300"/>
                </a:lnTo>
                <a:lnTo>
                  <a:pt x="324394" y="3873500"/>
                </a:lnTo>
                <a:lnTo>
                  <a:pt x="301258" y="3835400"/>
                </a:lnTo>
                <a:lnTo>
                  <a:pt x="278945" y="3797300"/>
                </a:lnTo>
                <a:lnTo>
                  <a:pt x="257459" y="3746500"/>
                </a:lnTo>
                <a:lnTo>
                  <a:pt x="236802" y="3708400"/>
                </a:lnTo>
                <a:lnTo>
                  <a:pt x="216980" y="3657600"/>
                </a:lnTo>
                <a:lnTo>
                  <a:pt x="197995" y="3619500"/>
                </a:lnTo>
                <a:lnTo>
                  <a:pt x="179853" y="3568700"/>
                </a:lnTo>
                <a:lnTo>
                  <a:pt x="162557" y="3530600"/>
                </a:lnTo>
                <a:lnTo>
                  <a:pt x="146111" y="3479800"/>
                </a:lnTo>
                <a:lnTo>
                  <a:pt x="130520" y="3429000"/>
                </a:lnTo>
                <a:lnTo>
                  <a:pt x="115786" y="3390900"/>
                </a:lnTo>
                <a:lnTo>
                  <a:pt x="101914" y="3340100"/>
                </a:lnTo>
                <a:lnTo>
                  <a:pt x="88909" y="3289300"/>
                </a:lnTo>
                <a:lnTo>
                  <a:pt x="76773" y="3251200"/>
                </a:lnTo>
                <a:lnTo>
                  <a:pt x="65512" y="3200400"/>
                </a:lnTo>
                <a:lnTo>
                  <a:pt x="55128" y="3149600"/>
                </a:lnTo>
                <a:lnTo>
                  <a:pt x="45627" y="3098800"/>
                </a:lnTo>
                <a:lnTo>
                  <a:pt x="37012" y="3060700"/>
                </a:lnTo>
                <a:lnTo>
                  <a:pt x="29286" y="3009900"/>
                </a:lnTo>
                <a:lnTo>
                  <a:pt x="22455" y="2959100"/>
                </a:lnTo>
                <a:lnTo>
                  <a:pt x="16521" y="2908300"/>
                </a:lnTo>
                <a:lnTo>
                  <a:pt x="11489" y="2857500"/>
                </a:lnTo>
                <a:lnTo>
                  <a:pt x="7364" y="2806700"/>
                </a:lnTo>
                <a:lnTo>
                  <a:pt x="4148" y="2755900"/>
                </a:lnTo>
                <a:lnTo>
                  <a:pt x="1846" y="2717800"/>
                </a:lnTo>
                <a:lnTo>
                  <a:pt x="462" y="2667000"/>
                </a:lnTo>
                <a:lnTo>
                  <a:pt x="0" y="2616200"/>
                </a:lnTo>
                <a:lnTo>
                  <a:pt x="462" y="2565400"/>
                </a:lnTo>
                <a:lnTo>
                  <a:pt x="1846" y="2514600"/>
                </a:lnTo>
                <a:lnTo>
                  <a:pt x="4148" y="2463800"/>
                </a:lnTo>
                <a:lnTo>
                  <a:pt x="7364" y="2413000"/>
                </a:lnTo>
                <a:lnTo>
                  <a:pt x="11489" y="2362200"/>
                </a:lnTo>
                <a:lnTo>
                  <a:pt x="16521" y="2311400"/>
                </a:lnTo>
                <a:lnTo>
                  <a:pt x="22455" y="2273300"/>
                </a:lnTo>
                <a:lnTo>
                  <a:pt x="29286" y="2222500"/>
                </a:lnTo>
                <a:lnTo>
                  <a:pt x="37012" y="2171700"/>
                </a:lnTo>
                <a:lnTo>
                  <a:pt x="45627" y="2120900"/>
                </a:lnTo>
                <a:lnTo>
                  <a:pt x="55128" y="2070100"/>
                </a:lnTo>
                <a:lnTo>
                  <a:pt x="65512" y="2032000"/>
                </a:lnTo>
                <a:lnTo>
                  <a:pt x="76773" y="1981200"/>
                </a:lnTo>
                <a:lnTo>
                  <a:pt x="88909" y="1930400"/>
                </a:lnTo>
                <a:lnTo>
                  <a:pt x="101914" y="1879600"/>
                </a:lnTo>
                <a:lnTo>
                  <a:pt x="115786" y="1841500"/>
                </a:lnTo>
                <a:lnTo>
                  <a:pt x="130520" y="1790700"/>
                </a:lnTo>
                <a:lnTo>
                  <a:pt x="146111" y="1739900"/>
                </a:lnTo>
                <a:lnTo>
                  <a:pt x="162557" y="1701800"/>
                </a:lnTo>
                <a:lnTo>
                  <a:pt x="179853" y="1651000"/>
                </a:lnTo>
                <a:lnTo>
                  <a:pt x="197995" y="1612900"/>
                </a:lnTo>
                <a:lnTo>
                  <a:pt x="216980" y="1562100"/>
                </a:lnTo>
                <a:lnTo>
                  <a:pt x="236802" y="1524000"/>
                </a:lnTo>
                <a:lnTo>
                  <a:pt x="257459" y="1473200"/>
                </a:lnTo>
                <a:lnTo>
                  <a:pt x="278945" y="1435100"/>
                </a:lnTo>
                <a:lnTo>
                  <a:pt x="301258" y="1384300"/>
                </a:lnTo>
                <a:lnTo>
                  <a:pt x="324394" y="1346200"/>
                </a:lnTo>
                <a:lnTo>
                  <a:pt x="348347" y="1308100"/>
                </a:lnTo>
                <a:lnTo>
                  <a:pt x="373115" y="1257300"/>
                </a:lnTo>
                <a:lnTo>
                  <a:pt x="398693" y="1219200"/>
                </a:lnTo>
                <a:lnTo>
                  <a:pt x="425077" y="1181100"/>
                </a:lnTo>
                <a:lnTo>
                  <a:pt x="452264" y="1143000"/>
                </a:lnTo>
                <a:lnTo>
                  <a:pt x="480249" y="1104900"/>
                </a:lnTo>
                <a:lnTo>
                  <a:pt x="509028" y="1054100"/>
                </a:lnTo>
                <a:lnTo>
                  <a:pt x="538598" y="1016000"/>
                </a:lnTo>
                <a:lnTo>
                  <a:pt x="568954" y="977900"/>
                </a:lnTo>
                <a:lnTo>
                  <a:pt x="600092" y="939800"/>
                </a:lnTo>
                <a:lnTo>
                  <a:pt x="632009" y="901700"/>
                </a:lnTo>
                <a:lnTo>
                  <a:pt x="664700" y="863600"/>
                </a:lnTo>
                <a:lnTo>
                  <a:pt x="698162" y="838200"/>
                </a:lnTo>
                <a:lnTo>
                  <a:pt x="732390" y="800100"/>
                </a:lnTo>
                <a:lnTo>
                  <a:pt x="767380" y="762000"/>
                </a:lnTo>
                <a:lnTo>
                  <a:pt x="802954" y="723900"/>
                </a:lnTo>
                <a:lnTo>
                  <a:pt x="839076" y="685800"/>
                </a:lnTo>
                <a:lnTo>
                  <a:pt x="875738" y="660400"/>
                </a:lnTo>
                <a:lnTo>
                  <a:pt x="912928" y="622300"/>
                </a:lnTo>
                <a:lnTo>
                  <a:pt x="950638" y="596900"/>
                </a:lnTo>
                <a:lnTo>
                  <a:pt x="988857" y="558800"/>
                </a:lnTo>
                <a:lnTo>
                  <a:pt x="1066781" y="508000"/>
                </a:lnTo>
                <a:lnTo>
                  <a:pt x="1106467" y="469900"/>
                </a:lnTo>
                <a:lnTo>
                  <a:pt x="1187236" y="419100"/>
                </a:lnTo>
                <a:lnTo>
                  <a:pt x="1311732" y="342900"/>
                </a:lnTo>
                <a:lnTo>
                  <a:pt x="1439998" y="266700"/>
                </a:lnTo>
                <a:lnTo>
                  <a:pt x="1483545" y="254000"/>
                </a:lnTo>
                <a:lnTo>
                  <a:pt x="1527471" y="228600"/>
                </a:lnTo>
                <a:lnTo>
                  <a:pt x="1571766" y="215900"/>
                </a:lnTo>
                <a:lnTo>
                  <a:pt x="1616419" y="190500"/>
                </a:lnTo>
                <a:lnTo>
                  <a:pt x="1661422" y="177800"/>
                </a:lnTo>
                <a:lnTo>
                  <a:pt x="1706764" y="152400"/>
                </a:lnTo>
                <a:lnTo>
                  <a:pt x="2176623" y="25400"/>
                </a:lnTo>
                <a:lnTo>
                  <a:pt x="3062084" y="25400"/>
                </a:lnTo>
                <a:lnTo>
                  <a:pt x="3531943" y="152400"/>
                </a:lnTo>
                <a:lnTo>
                  <a:pt x="2418406" y="152400"/>
                </a:lnTo>
                <a:lnTo>
                  <a:pt x="2368639" y="165100"/>
                </a:lnTo>
                <a:lnTo>
                  <a:pt x="2319082" y="165100"/>
                </a:lnTo>
                <a:lnTo>
                  <a:pt x="2269748" y="177800"/>
                </a:lnTo>
                <a:lnTo>
                  <a:pt x="2220649" y="177800"/>
                </a:lnTo>
                <a:lnTo>
                  <a:pt x="2074873" y="215900"/>
                </a:lnTo>
                <a:lnTo>
                  <a:pt x="2026828" y="215900"/>
                </a:lnTo>
                <a:lnTo>
                  <a:pt x="1931626" y="241300"/>
                </a:lnTo>
                <a:lnTo>
                  <a:pt x="1884493" y="266700"/>
                </a:lnTo>
                <a:lnTo>
                  <a:pt x="1745106" y="304800"/>
                </a:lnTo>
                <a:lnTo>
                  <a:pt x="1699353" y="330200"/>
                </a:lnTo>
                <a:lnTo>
                  <a:pt x="1653974" y="342900"/>
                </a:lnTo>
                <a:lnTo>
                  <a:pt x="1608981" y="368300"/>
                </a:lnTo>
                <a:lnTo>
                  <a:pt x="1564386" y="381000"/>
                </a:lnTo>
                <a:lnTo>
                  <a:pt x="1433100" y="457200"/>
                </a:lnTo>
                <a:lnTo>
                  <a:pt x="1305810" y="533400"/>
                </a:lnTo>
                <a:lnTo>
                  <a:pt x="1223326" y="584200"/>
                </a:lnTo>
                <a:lnTo>
                  <a:pt x="1182831" y="609600"/>
                </a:lnTo>
                <a:lnTo>
                  <a:pt x="1142850" y="647700"/>
                </a:lnTo>
                <a:lnTo>
                  <a:pt x="1064477" y="698500"/>
                </a:lnTo>
                <a:lnTo>
                  <a:pt x="1026108" y="736600"/>
                </a:lnTo>
                <a:lnTo>
                  <a:pt x="988299" y="774700"/>
                </a:lnTo>
                <a:lnTo>
                  <a:pt x="951062" y="800100"/>
                </a:lnTo>
                <a:lnTo>
                  <a:pt x="914409" y="838200"/>
                </a:lnTo>
                <a:lnTo>
                  <a:pt x="878352" y="876300"/>
                </a:lnTo>
                <a:lnTo>
                  <a:pt x="843008" y="914400"/>
                </a:lnTo>
                <a:lnTo>
                  <a:pt x="808491" y="939800"/>
                </a:lnTo>
                <a:lnTo>
                  <a:pt x="774805" y="977900"/>
                </a:lnTo>
                <a:lnTo>
                  <a:pt x="741955" y="1016000"/>
                </a:lnTo>
                <a:lnTo>
                  <a:pt x="709947" y="1054100"/>
                </a:lnTo>
                <a:lnTo>
                  <a:pt x="678785" y="1092200"/>
                </a:lnTo>
                <a:lnTo>
                  <a:pt x="648475" y="1130300"/>
                </a:lnTo>
                <a:lnTo>
                  <a:pt x="619020" y="1181100"/>
                </a:lnTo>
                <a:lnTo>
                  <a:pt x="590426" y="1219200"/>
                </a:lnTo>
                <a:lnTo>
                  <a:pt x="562697" y="1257300"/>
                </a:lnTo>
                <a:lnTo>
                  <a:pt x="535839" y="1295400"/>
                </a:lnTo>
                <a:lnTo>
                  <a:pt x="509857" y="1346200"/>
                </a:lnTo>
                <a:lnTo>
                  <a:pt x="484755" y="1384300"/>
                </a:lnTo>
                <a:lnTo>
                  <a:pt x="460538" y="1422400"/>
                </a:lnTo>
                <a:lnTo>
                  <a:pt x="437211" y="1473200"/>
                </a:lnTo>
                <a:lnTo>
                  <a:pt x="414779" y="1511300"/>
                </a:lnTo>
                <a:lnTo>
                  <a:pt x="393246" y="1562100"/>
                </a:lnTo>
                <a:lnTo>
                  <a:pt x="372619" y="1600200"/>
                </a:lnTo>
                <a:lnTo>
                  <a:pt x="352900" y="1651000"/>
                </a:lnTo>
                <a:lnTo>
                  <a:pt x="334097" y="1689100"/>
                </a:lnTo>
                <a:lnTo>
                  <a:pt x="316212" y="1739900"/>
                </a:lnTo>
                <a:lnTo>
                  <a:pt x="299252" y="1790700"/>
                </a:lnTo>
                <a:lnTo>
                  <a:pt x="283220" y="1828800"/>
                </a:lnTo>
                <a:lnTo>
                  <a:pt x="268123" y="1879600"/>
                </a:lnTo>
                <a:lnTo>
                  <a:pt x="253964" y="1930400"/>
                </a:lnTo>
                <a:lnTo>
                  <a:pt x="240749" y="1968500"/>
                </a:lnTo>
                <a:lnTo>
                  <a:pt x="228482" y="2019300"/>
                </a:lnTo>
                <a:lnTo>
                  <a:pt x="217168" y="2070100"/>
                </a:lnTo>
                <a:lnTo>
                  <a:pt x="206813" y="2120900"/>
                </a:lnTo>
                <a:lnTo>
                  <a:pt x="197421" y="2171700"/>
                </a:lnTo>
                <a:lnTo>
                  <a:pt x="188997" y="2209800"/>
                </a:lnTo>
                <a:lnTo>
                  <a:pt x="181546" y="2260600"/>
                </a:lnTo>
                <a:lnTo>
                  <a:pt x="175072" y="2311400"/>
                </a:lnTo>
                <a:lnTo>
                  <a:pt x="169581" y="2362200"/>
                </a:lnTo>
                <a:lnTo>
                  <a:pt x="165077" y="2413000"/>
                </a:lnTo>
                <a:lnTo>
                  <a:pt x="161566" y="2463800"/>
                </a:lnTo>
                <a:lnTo>
                  <a:pt x="159052" y="2514600"/>
                </a:lnTo>
                <a:lnTo>
                  <a:pt x="157540" y="2565400"/>
                </a:lnTo>
                <a:lnTo>
                  <a:pt x="157035" y="2616200"/>
                </a:lnTo>
                <a:lnTo>
                  <a:pt x="157540" y="2667000"/>
                </a:lnTo>
                <a:lnTo>
                  <a:pt x="159052" y="2717800"/>
                </a:lnTo>
                <a:lnTo>
                  <a:pt x="161566" y="2768600"/>
                </a:lnTo>
                <a:lnTo>
                  <a:pt x="165077" y="2819400"/>
                </a:lnTo>
                <a:lnTo>
                  <a:pt x="169581" y="2857500"/>
                </a:lnTo>
                <a:lnTo>
                  <a:pt x="175072" y="2908300"/>
                </a:lnTo>
                <a:lnTo>
                  <a:pt x="181546" y="2959100"/>
                </a:lnTo>
                <a:lnTo>
                  <a:pt x="188997" y="3009900"/>
                </a:lnTo>
                <a:lnTo>
                  <a:pt x="197421" y="3060700"/>
                </a:lnTo>
                <a:lnTo>
                  <a:pt x="206813" y="3111500"/>
                </a:lnTo>
                <a:lnTo>
                  <a:pt x="217168" y="3162300"/>
                </a:lnTo>
                <a:lnTo>
                  <a:pt x="228482" y="3200400"/>
                </a:lnTo>
                <a:lnTo>
                  <a:pt x="240749" y="3251200"/>
                </a:lnTo>
                <a:lnTo>
                  <a:pt x="253964" y="3302000"/>
                </a:lnTo>
                <a:lnTo>
                  <a:pt x="268123" y="3352800"/>
                </a:lnTo>
                <a:lnTo>
                  <a:pt x="283220" y="3390900"/>
                </a:lnTo>
                <a:lnTo>
                  <a:pt x="299252" y="3441700"/>
                </a:lnTo>
                <a:lnTo>
                  <a:pt x="316212" y="3492500"/>
                </a:lnTo>
                <a:lnTo>
                  <a:pt x="334097" y="3530600"/>
                </a:lnTo>
                <a:lnTo>
                  <a:pt x="352900" y="3581400"/>
                </a:lnTo>
                <a:lnTo>
                  <a:pt x="372619" y="3619500"/>
                </a:lnTo>
                <a:lnTo>
                  <a:pt x="393246" y="3670300"/>
                </a:lnTo>
                <a:lnTo>
                  <a:pt x="414779" y="3708400"/>
                </a:lnTo>
                <a:lnTo>
                  <a:pt x="437211" y="3759200"/>
                </a:lnTo>
                <a:lnTo>
                  <a:pt x="460538" y="3797300"/>
                </a:lnTo>
                <a:lnTo>
                  <a:pt x="484755" y="3848100"/>
                </a:lnTo>
                <a:lnTo>
                  <a:pt x="509857" y="3886200"/>
                </a:lnTo>
                <a:lnTo>
                  <a:pt x="535839" y="3924300"/>
                </a:lnTo>
                <a:lnTo>
                  <a:pt x="562697" y="3962400"/>
                </a:lnTo>
                <a:lnTo>
                  <a:pt x="590426" y="4013200"/>
                </a:lnTo>
                <a:lnTo>
                  <a:pt x="619020" y="4051300"/>
                </a:lnTo>
                <a:lnTo>
                  <a:pt x="648475" y="4089400"/>
                </a:lnTo>
                <a:lnTo>
                  <a:pt x="678785" y="4127500"/>
                </a:lnTo>
                <a:lnTo>
                  <a:pt x="709947" y="4165600"/>
                </a:lnTo>
                <a:lnTo>
                  <a:pt x="741955" y="4203700"/>
                </a:lnTo>
                <a:lnTo>
                  <a:pt x="774805" y="4241800"/>
                </a:lnTo>
                <a:lnTo>
                  <a:pt x="808491" y="4279900"/>
                </a:lnTo>
                <a:lnTo>
                  <a:pt x="843008" y="4318000"/>
                </a:lnTo>
                <a:lnTo>
                  <a:pt x="878352" y="4356100"/>
                </a:lnTo>
                <a:lnTo>
                  <a:pt x="914409" y="4394200"/>
                </a:lnTo>
                <a:lnTo>
                  <a:pt x="951062" y="4419600"/>
                </a:lnTo>
                <a:lnTo>
                  <a:pt x="988299" y="4457700"/>
                </a:lnTo>
                <a:lnTo>
                  <a:pt x="1026108" y="4495800"/>
                </a:lnTo>
                <a:lnTo>
                  <a:pt x="1064477" y="4521200"/>
                </a:lnTo>
                <a:lnTo>
                  <a:pt x="1103395" y="4559300"/>
                </a:lnTo>
                <a:lnTo>
                  <a:pt x="1182831" y="4610100"/>
                </a:lnTo>
                <a:lnTo>
                  <a:pt x="1223326" y="4648200"/>
                </a:lnTo>
                <a:lnTo>
                  <a:pt x="1305810" y="4699000"/>
                </a:lnTo>
                <a:lnTo>
                  <a:pt x="1433100" y="4775200"/>
                </a:lnTo>
                <a:lnTo>
                  <a:pt x="1476433" y="4800600"/>
                </a:lnTo>
                <a:lnTo>
                  <a:pt x="1520199" y="4813300"/>
                </a:lnTo>
                <a:lnTo>
                  <a:pt x="1608981" y="4864100"/>
                </a:lnTo>
                <a:lnTo>
                  <a:pt x="1653974" y="4876800"/>
                </a:lnTo>
                <a:lnTo>
                  <a:pt x="1699353" y="4902200"/>
                </a:lnTo>
                <a:lnTo>
                  <a:pt x="1791221" y="4927600"/>
                </a:lnTo>
                <a:lnTo>
                  <a:pt x="1837688" y="4953000"/>
                </a:lnTo>
                <a:lnTo>
                  <a:pt x="2123200" y="5029200"/>
                </a:lnTo>
                <a:lnTo>
                  <a:pt x="2171796" y="5029200"/>
                </a:lnTo>
                <a:lnTo>
                  <a:pt x="2269748" y="5054600"/>
                </a:lnTo>
                <a:lnTo>
                  <a:pt x="2319082" y="5054600"/>
                </a:lnTo>
                <a:lnTo>
                  <a:pt x="2368639" y="5067300"/>
                </a:lnTo>
                <a:lnTo>
                  <a:pt x="2518528" y="5067300"/>
                </a:lnTo>
                <a:lnTo>
                  <a:pt x="2568858" y="5080000"/>
                </a:lnTo>
                <a:lnTo>
                  <a:pt x="3486272" y="5080000"/>
                </a:lnTo>
                <a:lnTo>
                  <a:pt x="3440283" y="5105400"/>
                </a:lnTo>
                <a:lnTo>
                  <a:pt x="3158207" y="5181600"/>
                </a:lnTo>
                <a:close/>
              </a:path>
              <a:path w="5238750" h="5232400">
                <a:moveTo>
                  <a:pt x="3486272" y="5080000"/>
                </a:moveTo>
                <a:lnTo>
                  <a:pt x="2669849" y="5080000"/>
                </a:lnTo>
                <a:lnTo>
                  <a:pt x="2720179" y="5067300"/>
                </a:lnTo>
                <a:lnTo>
                  <a:pt x="2870068" y="5067300"/>
                </a:lnTo>
                <a:lnTo>
                  <a:pt x="2919625" y="5054600"/>
                </a:lnTo>
                <a:lnTo>
                  <a:pt x="2968959" y="5054600"/>
                </a:lnTo>
                <a:lnTo>
                  <a:pt x="3066911" y="5029200"/>
                </a:lnTo>
                <a:lnTo>
                  <a:pt x="3115507" y="5029200"/>
                </a:lnTo>
                <a:lnTo>
                  <a:pt x="3401019" y="4953000"/>
                </a:lnTo>
                <a:lnTo>
                  <a:pt x="3447486" y="4927600"/>
                </a:lnTo>
                <a:lnTo>
                  <a:pt x="3539354" y="4902200"/>
                </a:lnTo>
                <a:lnTo>
                  <a:pt x="3584733" y="4876800"/>
                </a:lnTo>
                <a:lnTo>
                  <a:pt x="3629726" y="4864100"/>
                </a:lnTo>
                <a:lnTo>
                  <a:pt x="3718508" y="4813300"/>
                </a:lnTo>
                <a:lnTo>
                  <a:pt x="3762274" y="4800600"/>
                </a:lnTo>
                <a:lnTo>
                  <a:pt x="3805607" y="4775200"/>
                </a:lnTo>
                <a:lnTo>
                  <a:pt x="3932897" y="4699000"/>
                </a:lnTo>
                <a:lnTo>
                  <a:pt x="4015381" y="4648200"/>
                </a:lnTo>
                <a:lnTo>
                  <a:pt x="4055876" y="4610100"/>
                </a:lnTo>
                <a:lnTo>
                  <a:pt x="4135312" y="4559300"/>
                </a:lnTo>
                <a:lnTo>
                  <a:pt x="4174230" y="4521200"/>
                </a:lnTo>
                <a:lnTo>
                  <a:pt x="4212599" y="4495800"/>
                </a:lnTo>
                <a:lnTo>
                  <a:pt x="4250408" y="4457700"/>
                </a:lnTo>
                <a:lnTo>
                  <a:pt x="4287645" y="4419600"/>
                </a:lnTo>
                <a:lnTo>
                  <a:pt x="4324298" y="4394200"/>
                </a:lnTo>
                <a:lnTo>
                  <a:pt x="4360355" y="4356100"/>
                </a:lnTo>
                <a:lnTo>
                  <a:pt x="4395699" y="4318000"/>
                </a:lnTo>
                <a:lnTo>
                  <a:pt x="4430216" y="4279900"/>
                </a:lnTo>
                <a:lnTo>
                  <a:pt x="4463902" y="4241800"/>
                </a:lnTo>
                <a:lnTo>
                  <a:pt x="4496752" y="4203700"/>
                </a:lnTo>
                <a:lnTo>
                  <a:pt x="4528760" y="4165600"/>
                </a:lnTo>
                <a:lnTo>
                  <a:pt x="4559921" y="4127500"/>
                </a:lnTo>
                <a:lnTo>
                  <a:pt x="4590232" y="4089400"/>
                </a:lnTo>
                <a:lnTo>
                  <a:pt x="4619687" y="4051300"/>
                </a:lnTo>
                <a:lnTo>
                  <a:pt x="4648281" y="4013200"/>
                </a:lnTo>
                <a:lnTo>
                  <a:pt x="4676010" y="3962400"/>
                </a:lnTo>
                <a:lnTo>
                  <a:pt x="4702867" y="3924300"/>
                </a:lnTo>
                <a:lnTo>
                  <a:pt x="4728850" y="3886200"/>
                </a:lnTo>
                <a:lnTo>
                  <a:pt x="4753952" y="3848100"/>
                </a:lnTo>
                <a:lnTo>
                  <a:pt x="4778169" y="3797300"/>
                </a:lnTo>
                <a:lnTo>
                  <a:pt x="4801496" y="3759200"/>
                </a:lnTo>
                <a:lnTo>
                  <a:pt x="4823928" y="3708400"/>
                </a:lnTo>
                <a:lnTo>
                  <a:pt x="4845460" y="3670300"/>
                </a:lnTo>
                <a:lnTo>
                  <a:pt x="4866088" y="3619500"/>
                </a:lnTo>
                <a:lnTo>
                  <a:pt x="4885806" y="3581400"/>
                </a:lnTo>
                <a:lnTo>
                  <a:pt x="4904610" y="3530600"/>
                </a:lnTo>
                <a:lnTo>
                  <a:pt x="4922495" y="3492500"/>
                </a:lnTo>
                <a:lnTo>
                  <a:pt x="4939455" y="3441700"/>
                </a:lnTo>
                <a:lnTo>
                  <a:pt x="4955487" y="3390900"/>
                </a:lnTo>
                <a:lnTo>
                  <a:pt x="4970584" y="3352800"/>
                </a:lnTo>
                <a:lnTo>
                  <a:pt x="4984743" y="3302000"/>
                </a:lnTo>
                <a:lnTo>
                  <a:pt x="4997958" y="3251200"/>
                </a:lnTo>
                <a:lnTo>
                  <a:pt x="5010225" y="3200400"/>
                </a:lnTo>
                <a:lnTo>
                  <a:pt x="5021538" y="3162300"/>
                </a:lnTo>
                <a:lnTo>
                  <a:pt x="5031894" y="3111500"/>
                </a:lnTo>
                <a:lnTo>
                  <a:pt x="5041286" y="3060700"/>
                </a:lnTo>
                <a:lnTo>
                  <a:pt x="5049710" y="3009900"/>
                </a:lnTo>
                <a:lnTo>
                  <a:pt x="5057161" y="2959100"/>
                </a:lnTo>
                <a:lnTo>
                  <a:pt x="5063635" y="2908300"/>
                </a:lnTo>
                <a:lnTo>
                  <a:pt x="5069126" y="2857500"/>
                </a:lnTo>
                <a:lnTo>
                  <a:pt x="5073629" y="2819400"/>
                </a:lnTo>
                <a:lnTo>
                  <a:pt x="5077141" y="2768600"/>
                </a:lnTo>
                <a:lnTo>
                  <a:pt x="5079655" y="2717800"/>
                </a:lnTo>
                <a:lnTo>
                  <a:pt x="5081167" y="2667000"/>
                </a:lnTo>
                <a:lnTo>
                  <a:pt x="5081672" y="2616200"/>
                </a:lnTo>
                <a:lnTo>
                  <a:pt x="5081167" y="2565400"/>
                </a:lnTo>
                <a:lnTo>
                  <a:pt x="5079655" y="2514600"/>
                </a:lnTo>
                <a:lnTo>
                  <a:pt x="5077141" y="2463800"/>
                </a:lnTo>
                <a:lnTo>
                  <a:pt x="5073629" y="2413000"/>
                </a:lnTo>
                <a:lnTo>
                  <a:pt x="5069126" y="2362200"/>
                </a:lnTo>
                <a:lnTo>
                  <a:pt x="5063635" y="2311400"/>
                </a:lnTo>
                <a:lnTo>
                  <a:pt x="5057161" y="2260600"/>
                </a:lnTo>
                <a:lnTo>
                  <a:pt x="5049710" y="2209800"/>
                </a:lnTo>
                <a:lnTo>
                  <a:pt x="5041286" y="2171700"/>
                </a:lnTo>
                <a:lnTo>
                  <a:pt x="5031894" y="2120900"/>
                </a:lnTo>
                <a:lnTo>
                  <a:pt x="5021538" y="2070100"/>
                </a:lnTo>
                <a:lnTo>
                  <a:pt x="5010225" y="2019300"/>
                </a:lnTo>
                <a:lnTo>
                  <a:pt x="4997958" y="1968500"/>
                </a:lnTo>
                <a:lnTo>
                  <a:pt x="4984743" y="1930400"/>
                </a:lnTo>
                <a:lnTo>
                  <a:pt x="4970584" y="1879600"/>
                </a:lnTo>
                <a:lnTo>
                  <a:pt x="4955487" y="1828800"/>
                </a:lnTo>
                <a:lnTo>
                  <a:pt x="4939455" y="1790700"/>
                </a:lnTo>
                <a:lnTo>
                  <a:pt x="4922495" y="1739900"/>
                </a:lnTo>
                <a:lnTo>
                  <a:pt x="4904610" y="1689100"/>
                </a:lnTo>
                <a:lnTo>
                  <a:pt x="4885806" y="1651000"/>
                </a:lnTo>
                <a:lnTo>
                  <a:pt x="4866088" y="1600200"/>
                </a:lnTo>
                <a:lnTo>
                  <a:pt x="4845460" y="1562100"/>
                </a:lnTo>
                <a:lnTo>
                  <a:pt x="4823928" y="1511300"/>
                </a:lnTo>
                <a:lnTo>
                  <a:pt x="4801496" y="1473200"/>
                </a:lnTo>
                <a:lnTo>
                  <a:pt x="4778169" y="1422400"/>
                </a:lnTo>
                <a:lnTo>
                  <a:pt x="4753952" y="1384300"/>
                </a:lnTo>
                <a:lnTo>
                  <a:pt x="4728850" y="1346200"/>
                </a:lnTo>
                <a:lnTo>
                  <a:pt x="4702867" y="1295400"/>
                </a:lnTo>
                <a:lnTo>
                  <a:pt x="4676010" y="1257300"/>
                </a:lnTo>
                <a:lnTo>
                  <a:pt x="4648281" y="1219200"/>
                </a:lnTo>
                <a:lnTo>
                  <a:pt x="4619687" y="1181100"/>
                </a:lnTo>
                <a:lnTo>
                  <a:pt x="4590232" y="1130300"/>
                </a:lnTo>
                <a:lnTo>
                  <a:pt x="4559921" y="1092200"/>
                </a:lnTo>
                <a:lnTo>
                  <a:pt x="4528760" y="1054100"/>
                </a:lnTo>
                <a:lnTo>
                  <a:pt x="4496752" y="1016000"/>
                </a:lnTo>
                <a:lnTo>
                  <a:pt x="4463902" y="977900"/>
                </a:lnTo>
                <a:lnTo>
                  <a:pt x="4430216" y="939800"/>
                </a:lnTo>
                <a:lnTo>
                  <a:pt x="4395699" y="914400"/>
                </a:lnTo>
                <a:lnTo>
                  <a:pt x="4360355" y="876300"/>
                </a:lnTo>
                <a:lnTo>
                  <a:pt x="4324298" y="838200"/>
                </a:lnTo>
                <a:lnTo>
                  <a:pt x="4287645" y="800100"/>
                </a:lnTo>
                <a:lnTo>
                  <a:pt x="4250408" y="774700"/>
                </a:lnTo>
                <a:lnTo>
                  <a:pt x="4212599" y="736600"/>
                </a:lnTo>
                <a:lnTo>
                  <a:pt x="4174230" y="698500"/>
                </a:lnTo>
                <a:lnTo>
                  <a:pt x="4095857" y="647700"/>
                </a:lnTo>
                <a:lnTo>
                  <a:pt x="4055876" y="609600"/>
                </a:lnTo>
                <a:lnTo>
                  <a:pt x="4015381" y="584200"/>
                </a:lnTo>
                <a:lnTo>
                  <a:pt x="3932897" y="533400"/>
                </a:lnTo>
                <a:lnTo>
                  <a:pt x="3805607" y="457200"/>
                </a:lnTo>
                <a:lnTo>
                  <a:pt x="3674321" y="381000"/>
                </a:lnTo>
                <a:lnTo>
                  <a:pt x="3629726" y="368300"/>
                </a:lnTo>
                <a:lnTo>
                  <a:pt x="3584733" y="342900"/>
                </a:lnTo>
                <a:lnTo>
                  <a:pt x="3539354" y="330200"/>
                </a:lnTo>
                <a:lnTo>
                  <a:pt x="3493601" y="304800"/>
                </a:lnTo>
                <a:lnTo>
                  <a:pt x="3354214" y="266700"/>
                </a:lnTo>
                <a:lnTo>
                  <a:pt x="3307081" y="241300"/>
                </a:lnTo>
                <a:lnTo>
                  <a:pt x="3211879" y="215900"/>
                </a:lnTo>
                <a:lnTo>
                  <a:pt x="3163834" y="215900"/>
                </a:lnTo>
                <a:lnTo>
                  <a:pt x="3018058" y="177800"/>
                </a:lnTo>
                <a:lnTo>
                  <a:pt x="2968959" y="177800"/>
                </a:lnTo>
                <a:lnTo>
                  <a:pt x="2919625" y="165100"/>
                </a:lnTo>
                <a:lnTo>
                  <a:pt x="2870068" y="165100"/>
                </a:lnTo>
                <a:lnTo>
                  <a:pt x="2820301" y="152400"/>
                </a:lnTo>
                <a:lnTo>
                  <a:pt x="3531943" y="152400"/>
                </a:lnTo>
                <a:lnTo>
                  <a:pt x="3577285" y="177800"/>
                </a:lnTo>
                <a:lnTo>
                  <a:pt x="3622288" y="190500"/>
                </a:lnTo>
                <a:lnTo>
                  <a:pt x="3666941" y="215900"/>
                </a:lnTo>
                <a:lnTo>
                  <a:pt x="3711236" y="228600"/>
                </a:lnTo>
                <a:lnTo>
                  <a:pt x="3755162" y="254000"/>
                </a:lnTo>
                <a:lnTo>
                  <a:pt x="3798709" y="266700"/>
                </a:lnTo>
                <a:lnTo>
                  <a:pt x="3926975" y="342900"/>
                </a:lnTo>
                <a:lnTo>
                  <a:pt x="4051471" y="419100"/>
                </a:lnTo>
                <a:lnTo>
                  <a:pt x="4132240" y="469900"/>
                </a:lnTo>
                <a:lnTo>
                  <a:pt x="4171925" y="508000"/>
                </a:lnTo>
                <a:lnTo>
                  <a:pt x="4249850" y="558800"/>
                </a:lnTo>
                <a:lnTo>
                  <a:pt x="4288069" y="596900"/>
                </a:lnTo>
                <a:lnTo>
                  <a:pt x="4325778" y="622300"/>
                </a:lnTo>
                <a:lnTo>
                  <a:pt x="4362969" y="660400"/>
                </a:lnTo>
                <a:lnTo>
                  <a:pt x="4399631" y="685800"/>
                </a:lnTo>
                <a:lnTo>
                  <a:pt x="4435753" y="723900"/>
                </a:lnTo>
                <a:lnTo>
                  <a:pt x="4471327" y="762000"/>
                </a:lnTo>
                <a:lnTo>
                  <a:pt x="4506317" y="800100"/>
                </a:lnTo>
                <a:lnTo>
                  <a:pt x="4540545" y="838200"/>
                </a:lnTo>
                <a:lnTo>
                  <a:pt x="4574007" y="863600"/>
                </a:lnTo>
                <a:lnTo>
                  <a:pt x="4606698" y="901700"/>
                </a:lnTo>
                <a:lnTo>
                  <a:pt x="4638615" y="939800"/>
                </a:lnTo>
                <a:lnTo>
                  <a:pt x="4669753" y="977900"/>
                </a:lnTo>
                <a:lnTo>
                  <a:pt x="4700109" y="1016000"/>
                </a:lnTo>
                <a:lnTo>
                  <a:pt x="4729679" y="1066800"/>
                </a:lnTo>
                <a:lnTo>
                  <a:pt x="4758458" y="1104900"/>
                </a:lnTo>
                <a:lnTo>
                  <a:pt x="4786443" y="1143000"/>
                </a:lnTo>
                <a:lnTo>
                  <a:pt x="4813629" y="1181100"/>
                </a:lnTo>
                <a:lnTo>
                  <a:pt x="4840014" y="1219200"/>
                </a:lnTo>
                <a:lnTo>
                  <a:pt x="4865592" y="1270000"/>
                </a:lnTo>
                <a:lnTo>
                  <a:pt x="4890360" y="1308100"/>
                </a:lnTo>
                <a:lnTo>
                  <a:pt x="4914313" y="1346200"/>
                </a:lnTo>
                <a:lnTo>
                  <a:pt x="4937448" y="1397000"/>
                </a:lnTo>
                <a:lnTo>
                  <a:pt x="4959761" y="1435100"/>
                </a:lnTo>
                <a:lnTo>
                  <a:pt x="4981248" y="1473200"/>
                </a:lnTo>
                <a:lnTo>
                  <a:pt x="5001905" y="1524000"/>
                </a:lnTo>
                <a:lnTo>
                  <a:pt x="5021727" y="1562100"/>
                </a:lnTo>
                <a:lnTo>
                  <a:pt x="5040711" y="1612900"/>
                </a:lnTo>
                <a:lnTo>
                  <a:pt x="5058853" y="1651000"/>
                </a:lnTo>
                <a:lnTo>
                  <a:pt x="5076149" y="1701800"/>
                </a:lnTo>
                <a:lnTo>
                  <a:pt x="5092595" y="1752600"/>
                </a:lnTo>
                <a:lnTo>
                  <a:pt x="5108187" y="1790700"/>
                </a:lnTo>
                <a:lnTo>
                  <a:pt x="5122921" y="1841500"/>
                </a:lnTo>
                <a:lnTo>
                  <a:pt x="5136792" y="1879600"/>
                </a:lnTo>
                <a:lnTo>
                  <a:pt x="5149798" y="1930400"/>
                </a:lnTo>
                <a:lnTo>
                  <a:pt x="5161933" y="1981200"/>
                </a:lnTo>
                <a:lnTo>
                  <a:pt x="5173195" y="2032000"/>
                </a:lnTo>
                <a:lnTo>
                  <a:pt x="5183578" y="2070100"/>
                </a:lnTo>
                <a:lnTo>
                  <a:pt x="5193080" y="2120900"/>
                </a:lnTo>
                <a:lnTo>
                  <a:pt x="5201695" y="2171700"/>
                </a:lnTo>
                <a:lnTo>
                  <a:pt x="5209420" y="2222500"/>
                </a:lnTo>
                <a:lnTo>
                  <a:pt x="5216252" y="2273300"/>
                </a:lnTo>
                <a:lnTo>
                  <a:pt x="5222186" y="2311400"/>
                </a:lnTo>
                <a:lnTo>
                  <a:pt x="5227217" y="2362200"/>
                </a:lnTo>
                <a:lnTo>
                  <a:pt x="5231343" y="2413000"/>
                </a:lnTo>
                <a:lnTo>
                  <a:pt x="5234559" y="2463800"/>
                </a:lnTo>
                <a:lnTo>
                  <a:pt x="5236861" y="2514600"/>
                </a:lnTo>
                <a:lnTo>
                  <a:pt x="5238245" y="2565400"/>
                </a:lnTo>
                <a:lnTo>
                  <a:pt x="5238707" y="2616200"/>
                </a:lnTo>
                <a:lnTo>
                  <a:pt x="5238245" y="2667000"/>
                </a:lnTo>
                <a:lnTo>
                  <a:pt x="5236861" y="2717800"/>
                </a:lnTo>
                <a:lnTo>
                  <a:pt x="5234559" y="2755900"/>
                </a:lnTo>
                <a:lnTo>
                  <a:pt x="5231343" y="2806700"/>
                </a:lnTo>
                <a:lnTo>
                  <a:pt x="5227217" y="2857500"/>
                </a:lnTo>
                <a:lnTo>
                  <a:pt x="5222186" y="2908300"/>
                </a:lnTo>
                <a:lnTo>
                  <a:pt x="5216252" y="2959100"/>
                </a:lnTo>
                <a:lnTo>
                  <a:pt x="5209420" y="3009900"/>
                </a:lnTo>
                <a:lnTo>
                  <a:pt x="5201695" y="3060700"/>
                </a:lnTo>
                <a:lnTo>
                  <a:pt x="5193080" y="3098800"/>
                </a:lnTo>
                <a:lnTo>
                  <a:pt x="5183578" y="3149600"/>
                </a:lnTo>
                <a:lnTo>
                  <a:pt x="5173195" y="3200400"/>
                </a:lnTo>
                <a:lnTo>
                  <a:pt x="5161933" y="3251200"/>
                </a:lnTo>
                <a:lnTo>
                  <a:pt x="5149798" y="3289300"/>
                </a:lnTo>
                <a:lnTo>
                  <a:pt x="5136792" y="3340100"/>
                </a:lnTo>
                <a:lnTo>
                  <a:pt x="5122921" y="3390900"/>
                </a:lnTo>
                <a:lnTo>
                  <a:pt x="5108187" y="3429000"/>
                </a:lnTo>
                <a:lnTo>
                  <a:pt x="5092595" y="3479800"/>
                </a:lnTo>
                <a:lnTo>
                  <a:pt x="5076149" y="3530600"/>
                </a:lnTo>
                <a:lnTo>
                  <a:pt x="5058853" y="3568700"/>
                </a:lnTo>
                <a:lnTo>
                  <a:pt x="5040711" y="3619500"/>
                </a:lnTo>
                <a:lnTo>
                  <a:pt x="5021727" y="3657600"/>
                </a:lnTo>
                <a:lnTo>
                  <a:pt x="5001905" y="3708400"/>
                </a:lnTo>
                <a:lnTo>
                  <a:pt x="4981248" y="3746500"/>
                </a:lnTo>
                <a:lnTo>
                  <a:pt x="4959761" y="3797300"/>
                </a:lnTo>
                <a:lnTo>
                  <a:pt x="4937448" y="3835400"/>
                </a:lnTo>
                <a:lnTo>
                  <a:pt x="4914313" y="3873500"/>
                </a:lnTo>
                <a:lnTo>
                  <a:pt x="4890360" y="3924300"/>
                </a:lnTo>
                <a:lnTo>
                  <a:pt x="4865592" y="3962400"/>
                </a:lnTo>
                <a:lnTo>
                  <a:pt x="4840014" y="4000500"/>
                </a:lnTo>
                <a:lnTo>
                  <a:pt x="4813629" y="4051300"/>
                </a:lnTo>
                <a:lnTo>
                  <a:pt x="4786443" y="4089400"/>
                </a:lnTo>
                <a:lnTo>
                  <a:pt x="4758458" y="4127500"/>
                </a:lnTo>
                <a:lnTo>
                  <a:pt x="4729679" y="4165600"/>
                </a:lnTo>
                <a:lnTo>
                  <a:pt x="4700109" y="4203700"/>
                </a:lnTo>
                <a:lnTo>
                  <a:pt x="4669753" y="4241800"/>
                </a:lnTo>
                <a:lnTo>
                  <a:pt x="4638615" y="4279900"/>
                </a:lnTo>
                <a:lnTo>
                  <a:pt x="4606698" y="4318000"/>
                </a:lnTo>
                <a:lnTo>
                  <a:pt x="4574007" y="4356100"/>
                </a:lnTo>
                <a:lnTo>
                  <a:pt x="4540545" y="4394200"/>
                </a:lnTo>
                <a:lnTo>
                  <a:pt x="4506317" y="4432300"/>
                </a:lnTo>
                <a:lnTo>
                  <a:pt x="4471327" y="4470400"/>
                </a:lnTo>
                <a:lnTo>
                  <a:pt x="4435753" y="4495800"/>
                </a:lnTo>
                <a:lnTo>
                  <a:pt x="4399631" y="4533900"/>
                </a:lnTo>
                <a:lnTo>
                  <a:pt x="4362969" y="4572000"/>
                </a:lnTo>
                <a:lnTo>
                  <a:pt x="4325778" y="4597400"/>
                </a:lnTo>
                <a:lnTo>
                  <a:pt x="4288069" y="4635500"/>
                </a:lnTo>
                <a:lnTo>
                  <a:pt x="4249850" y="4660900"/>
                </a:lnTo>
                <a:lnTo>
                  <a:pt x="4211132" y="4699000"/>
                </a:lnTo>
                <a:lnTo>
                  <a:pt x="4132239" y="4749800"/>
                </a:lnTo>
                <a:lnTo>
                  <a:pt x="4092085" y="4775200"/>
                </a:lnTo>
                <a:lnTo>
                  <a:pt x="4051471" y="4813300"/>
                </a:lnTo>
                <a:lnTo>
                  <a:pt x="3926975" y="4889500"/>
                </a:lnTo>
                <a:lnTo>
                  <a:pt x="3884625" y="4902200"/>
                </a:lnTo>
                <a:lnTo>
                  <a:pt x="3755162" y="4978400"/>
                </a:lnTo>
                <a:lnTo>
                  <a:pt x="3711236" y="4991100"/>
                </a:lnTo>
                <a:lnTo>
                  <a:pt x="3666941" y="5016500"/>
                </a:lnTo>
                <a:lnTo>
                  <a:pt x="3622287" y="5029200"/>
                </a:lnTo>
                <a:lnTo>
                  <a:pt x="3577285" y="5054600"/>
                </a:lnTo>
                <a:lnTo>
                  <a:pt x="3486272" y="5080000"/>
                </a:lnTo>
                <a:close/>
              </a:path>
              <a:path w="5238750" h="5232400">
                <a:moveTo>
                  <a:pt x="3013674" y="5207000"/>
                </a:moveTo>
                <a:lnTo>
                  <a:pt x="2225033" y="5207000"/>
                </a:lnTo>
                <a:lnTo>
                  <a:pt x="2128442" y="5181600"/>
                </a:lnTo>
                <a:lnTo>
                  <a:pt x="3110265" y="5181600"/>
                </a:lnTo>
                <a:lnTo>
                  <a:pt x="3013674" y="5207000"/>
                </a:lnTo>
                <a:close/>
              </a:path>
              <a:path w="5238750" h="5232400">
                <a:moveTo>
                  <a:pt x="2916207" y="5219700"/>
                </a:moveTo>
                <a:lnTo>
                  <a:pt x="2322500" y="5219700"/>
                </a:lnTo>
                <a:lnTo>
                  <a:pt x="2273662" y="5207000"/>
                </a:lnTo>
                <a:lnTo>
                  <a:pt x="2965045" y="5207000"/>
                </a:lnTo>
                <a:lnTo>
                  <a:pt x="2916207" y="5219700"/>
                </a:lnTo>
                <a:close/>
              </a:path>
              <a:path w="5238750" h="5232400">
                <a:moveTo>
                  <a:pt x="2768540" y="5232400"/>
                </a:moveTo>
                <a:lnTo>
                  <a:pt x="2470167" y="5232400"/>
                </a:lnTo>
                <a:lnTo>
                  <a:pt x="2420762" y="5219700"/>
                </a:lnTo>
                <a:lnTo>
                  <a:pt x="2817945" y="5219700"/>
                </a:lnTo>
                <a:lnTo>
                  <a:pt x="2768540" y="5232400"/>
                </a:lnTo>
                <a:close/>
              </a:path>
            </a:pathLst>
          </a:custGeom>
          <a:solidFill>
            <a:srgbClr val="FF3131"/>
          </a:solidFill>
        </p:spPr>
        <p:txBody>
          <a:bodyPr wrap="square" lIns="0" tIns="0" rIns="0" bIns="0" rtlCol="0"/>
          <a:lstStyle/>
          <a:p/>
        </p:txBody>
      </p:sp>
      <p:sp>
        <p:nvSpPr>
          <p:cNvPr id="3" name="object 3" descr=""/>
          <p:cNvSpPr txBox="1"/>
          <p:nvPr/>
        </p:nvSpPr>
        <p:spPr>
          <a:xfrm>
            <a:off x="9541833" y="4411447"/>
            <a:ext cx="1335405" cy="523240"/>
          </a:xfrm>
          <a:prstGeom prst="rect">
            <a:avLst/>
          </a:prstGeom>
        </p:spPr>
        <p:txBody>
          <a:bodyPr wrap="square" lIns="0" tIns="13970" rIns="0" bIns="0" rtlCol="0" vert="horz">
            <a:spAutoFit/>
          </a:bodyPr>
          <a:lstStyle/>
          <a:p>
            <a:pPr marL="12700">
              <a:lnSpc>
                <a:spcPct val="100000"/>
              </a:lnSpc>
              <a:spcBef>
                <a:spcPts val="110"/>
              </a:spcBef>
            </a:pPr>
            <a:r>
              <a:rPr dirty="0" sz="3250" spc="375">
                <a:solidFill>
                  <a:srgbClr val="00C3CC"/>
                </a:solidFill>
                <a:latin typeface="Times New Roman"/>
                <a:ea typeface="Times New Roman"/>
                <a:cs typeface="Times New Roman"/>
                <a:sym typeface="Times New Roman"/>
              </a:rPr>
              <a:t>Certificate of Conformity</a:t>
            </a:r>
            <a:r>
              <a:rPr dirty="0" sz="3200" spc="160">
                <a:solidFill>
                  <a:srgbClr val="00C3CC"/>
                </a:solidFill>
                <a:latin typeface="SimSun"/>
                <a:cs typeface="SimSun"/>
              </a:rPr>
              <a:t/>
            </a:r>
            <a:endParaRPr sz="3200">
              <a:latin typeface="SimSun"/>
              <a:cs typeface="SimSun"/>
            </a:endParaRPr>
          </a:p>
        </p:txBody>
      </p:sp>
      <p:sp>
        <p:nvSpPr>
          <p:cNvPr id="4" name="object 4" descr=""/>
          <p:cNvSpPr txBox="1"/>
          <p:nvPr/>
        </p:nvSpPr>
        <p:spPr>
          <a:xfrm>
            <a:off x="8501508" y="5276209"/>
            <a:ext cx="3435350" cy="398780"/>
          </a:xfrm>
          <a:prstGeom prst="rect">
            <a:avLst/>
          </a:prstGeom>
        </p:spPr>
        <p:txBody>
          <a:bodyPr wrap="square" lIns="0" tIns="12065" rIns="0" bIns="0" rtlCol="0" vert="horz">
            <a:spAutoFit/>
          </a:bodyPr>
          <a:lstStyle/>
          <a:p>
            <a:pPr marL="12700">
              <a:lnSpc>
                <a:spcPct val="100000"/>
              </a:lnSpc>
              <a:spcBef>
                <a:spcPts val="95"/>
              </a:spcBef>
            </a:pPr>
            <a:r>
              <a:rPr dirty="0" sz="2450" spc="250">
                <a:latin typeface="Times New Roman"/>
                <a:ea typeface="Times New Roman"/>
                <a:cs typeface="Times New Roman"/>
                <a:sym typeface="Times New Roman"/>
              </a:rPr>
              <a:t>The product has passed inspection and is approved for shipment</a:t>
            </a:r>
            <a:r>
              <a:rPr dirty="0" sz="2400" spc="305">
                <a:latin typeface="SimSun"/>
                <a:cs typeface="SimSun"/>
              </a:rPr>
              <a:t/>
            </a:r>
            <a:r>
              <a:rPr dirty="0" sz="2450" spc="250">
                <a:latin typeface="SimSun"/>
                <a:cs typeface="SimSun"/>
              </a:rPr>
              <a:t/>
            </a:r>
            <a:r>
              <a:rPr dirty="0" sz="2400" spc="305">
                <a:latin typeface="SimSun"/>
                <a:cs typeface="SimSun"/>
              </a:rPr>
              <a:t/>
            </a:r>
            <a:r>
              <a:rPr dirty="0" sz="2450" spc="175">
                <a:latin typeface="SimSun"/>
                <a:cs typeface="SimSun"/>
              </a:rPr>
              <a:t/>
            </a:r>
            <a:endParaRPr sz="2450">
              <a:latin typeface="SimSun"/>
              <a:cs typeface="SimSun"/>
            </a:endParaRPr>
          </a:p>
        </p:txBody>
      </p:sp>
      <p:sp>
        <p:nvSpPr>
          <p:cNvPr id="5" name="object 5" descr=""/>
          <p:cNvSpPr txBox="1"/>
          <p:nvPr/>
        </p:nvSpPr>
        <p:spPr>
          <a:xfrm>
            <a:off x="8502348" y="6007189"/>
            <a:ext cx="3181350" cy="1663700"/>
          </a:xfrm>
          <a:prstGeom prst="rect">
            <a:avLst/>
          </a:prstGeom>
        </p:spPr>
        <p:txBody>
          <a:bodyPr wrap="square" lIns="0" tIns="12700" rIns="0" bIns="0" rtlCol="0" vert="horz">
            <a:spAutoFit/>
          </a:bodyPr>
          <a:lstStyle/>
          <a:p>
            <a:pPr marL="12700">
              <a:lnSpc>
                <a:spcPct val="100000"/>
              </a:lnSpc>
              <a:spcBef>
                <a:spcPts val="100"/>
              </a:spcBef>
            </a:pPr>
            <a:r>
              <a:rPr dirty="0" sz="2050" spc="235">
                <a:latin typeface="Times New Roman"/>
                <a:ea typeface="Times New Roman"/>
                <a:cs typeface="Times New Roman"/>
                <a:sym typeface="Times New Roman"/>
              </a:rPr>
              <a:t>Product model: _________</a:t>
            </a:r>
            <a:r>
              <a:rPr dirty="0" sz="2000" spc="280">
                <a:latin typeface="SimSun"/>
                <a:cs typeface="SimSun"/>
              </a:rPr>
              <a:t/>
            </a:r>
            <a:r>
              <a:rPr dirty="0" sz="2050" spc="-190">
                <a:latin typeface="SimSun"/>
                <a:cs typeface="SimSun"/>
              </a:rPr>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0">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0">
                <a:latin typeface="Lucida Sans Unicode"/>
                <a:cs typeface="Lucida Sans Unicode"/>
              </a:rPr>
              <a:t> </a:t>
            </a:r>
            <a:r>
              <a:rPr dirty="0" sz="2000" spc="100">
                <a:latin typeface="Lucida Sans Unicode"/>
                <a:cs typeface="Lucida Sans Unicode"/>
              </a:rPr>
              <a:t/>
            </a:r>
            <a:endParaRPr sz="2000">
              <a:latin typeface="Lucida Sans Unicode"/>
              <a:cs typeface="Lucida Sans Unicode"/>
            </a:endParaRPr>
          </a:p>
          <a:p>
            <a:pPr marL="12700" marR="5080" indent="47625">
              <a:lnSpc>
                <a:spcPct val="212100"/>
              </a:lnSpc>
            </a:pPr>
            <a:r>
              <a:rPr dirty="0" sz="2000" spc="280">
                <a:latin typeface="Times New Roman"/>
                <a:ea typeface="Times New Roman"/>
                <a:cs typeface="Times New Roman"/>
                <a:sym typeface="Times New Roman"/>
              </a:rPr>
              <a:t>Inspector: __________ Date of Manufacture: _________</a:t>
            </a:r>
            <a:r>
              <a:rPr dirty="0" sz="2050" spc="-85">
                <a:latin typeface="SimSun"/>
                <a:cs typeface="SimSun"/>
              </a:rPr>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00">
                <a:latin typeface="Lucida Sans Unicode"/>
                <a:cs typeface="Lucida Sans Unicode"/>
              </a:rPr>
              <a:t/>
            </a:r>
            <a:r>
              <a:rPr dirty="0" sz="2050" spc="235">
                <a:latin typeface="SimSun"/>
                <a:cs typeface="SimSun"/>
              </a:rPr>
              <a:t/>
            </a:r>
            <a:r>
              <a:rPr dirty="0" sz="2000" spc="280">
                <a:latin typeface="SimSun"/>
                <a:cs typeface="SimSun"/>
              </a:rPr>
              <a:t/>
            </a:r>
            <a:r>
              <a:rPr dirty="0" sz="2050" spc="-400">
                <a:latin typeface="SimSun"/>
                <a:cs typeface="SimSun"/>
              </a:rPr>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0">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50">
                <a:latin typeface="Lucida Sans Unicode"/>
                <a:cs typeface="Lucida Sans Unicode"/>
              </a:rPr>
              <a:t/>
            </a:r>
            <a:r>
              <a:rPr dirty="0" sz="2000" spc="-254">
                <a:latin typeface="Lucida Sans Unicode"/>
                <a:cs typeface="Lucida Sans Unicode"/>
              </a:rPr>
              <a:t> </a:t>
            </a:r>
            <a:r>
              <a:rPr dirty="0" sz="2000" spc="100">
                <a:latin typeface="Lucida Sans Unicode"/>
                <a:cs typeface="Lucida Sans Unicode"/>
              </a:rPr>
              <a:t/>
            </a:r>
            <a:endParaRPr sz="2000">
              <a:latin typeface="Lucida Sans Unicode"/>
              <a:cs typeface="Lucida Sans Unicode"/>
            </a:endParaRPr>
          </a:p>
        </p:txBody>
      </p:sp>
      <p:sp>
        <p:nvSpPr>
          <p:cNvPr id="6" name="object 6" descr=""/>
          <p:cNvSpPr txBox="1"/>
          <p:nvPr/>
        </p:nvSpPr>
        <p:spPr>
          <a:xfrm>
            <a:off x="1412526" y="1601793"/>
            <a:ext cx="2045335" cy="2289810"/>
          </a:xfrm>
          <a:prstGeom prst="rect">
            <a:avLst/>
          </a:prstGeom>
        </p:spPr>
        <p:txBody>
          <a:bodyPr wrap="square" lIns="0" tIns="11430" rIns="0" bIns="0" rtlCol="0" vert="horz">
            <a:spAutoFit/>
          </a:bodyPr>
          <a:lstStyle/>
          <a:p>
            <a:pPr marL="12700">
              <a:lnSpc>
                <a:spcPct val="100000"/>
              </a:lnSpc>
              <a:spcBef>
                <a:spcPts val="90"/>
              </a:spcBef>
            </a:pPr>
            <a:r>
              <a:rPr dirty="0" sz="3600" spc="-295">
                <a:solidFill>
                  <a:srgbClr val="DA2828"/>
                </a:solidFill>
                <a:latin typeface="Times New Roman"/>
                <a:ea typeface="Times New Roman"/>
                <a:cs typeface="Times New Roman"/>
                <a:sym typeface="Times New Roman"/>
              </a:rPr>
              <a:t>Manufacturer:</a:t>
            </a:r>
            <a:r>
              <a:rPr dirty="0" sz="3550" spc="-170">
                <a:solidFill>
                  <a:srgbClr val="DA2828"/>
                </a:solidFill>
                <a:latin typeface="SimSun"/>
                <a:cs typeface="SimSun"/>
              </a:rPr>
              <a:t/>
            </a:r>
            <a:endParaRPr sz="3550">
              <a:latin typeface="SimSun"/>
              <a:cs typeface="SimSun"/>
            </a:endParaRPr>
          </a:p>
          <a:p>
            <a:pPr marL="12700">
              <a:lnSpc>
                <a:spcPct val="100000"/>
              </a:lnSpc>
              <a:spcBef>
                <a:spcPts val="2360"/>
              </a:spcBef>
            </a:pPr>
            <a:r>
              <a:rPr dirty="0" sz="2950" spc="305">
                <a:latin typeface="Times New Roman"/>
                <a:ea typeface="Times New Roman"/>
                <a:cs typeface="Times New Roman"/>
                <a:sym typeface="Times New Roman"/>
              </a:rPr>
              <a:t>Company headquarters:</a:t>
            </a:r>
            <a:r>
              <a:rPr dirty="0" sz="2900" spc="370">
                <a:latin typeface="SimSun"/>
                <a:cs typeface="SimSun"/>
              </a:rPr>
              <a:t/>
            </a:r>
            <a:r>
              <a:rPr dirty="0" sz="2950" spc="-50">
                <a:latin typeface="SimSun"/>
                <a:cs typeface="SimSun"/>
              </a:rPr>
              <a:t/>
            </a:r>
            <a:endParaRPr sz="2950">
              <a:latin typeface="SimSun"/>
              <a:cs typeface="SimSun"/>
            </a:endParaRPr>
          </a:p>
          <a:p>
            <a:pPr>
              <a:lnSpc>
                <a:spcPct val="100000"/>
              </a:lnSpc>
              <a:spcBef>
                <a:spcPts val="550"/>
              </a:spcBef>
            </a:pPr>
            <a:endParaRPr sz="2750">
              <a:latin typeface="SimSun"/>
              <a:cs typeface="SimSun"/>
            </a:endParaRPr>
          </a:p>
          <a:p>
            <a:pPr marL="12700">
              <a:lnSpc>
                <a:spcPct val="100000"/>
              </a:lnSpc>
            </a:pPr>
            <a:r>
              <a:rPr dirty="0" sz="2950" spc="305">
                <a:latin typeface="Times New Roman"/>
                <a:ea typeface="Times New Roman"/>
                <a:cs typeface="Times New Roman"/>
                <a:sym typeface="Times New Roman"/>
              </a:rPr>
              <a:t>production base</a:t>
            </a:r>
            <a:r>
              <a:rPr dirty="0" sz="2900" spc="370">
                <a:latin typeface="SimSun"/>
                <a:cs typeface="SimSun"/>
              </a:rPr>
              <a:t/>
            </a:r>
            <a:r>
              <a:rPr dirty="0" sz="2950" spc="-55">
                <a:latin typeface="SimSun"/>
                <a:cs typeface="SimSun"/>
              </a:rPr>
              <a:t/>
            </a:r>
            <a:endParaRPr sz="2950">
              <a:latin typeface="SimSun"/>
              <a:cs typeface="SimSun"/>
            </a:endParaRPr>
          </a:p>
        </p:txBody>
      </p:sp>
      <p:sp>
        <p:nvSpPr>
          <p:cNvPr id="7" name="object 7" descr=""/>
          <p:cNvSpPr txBox="1"/>
          <p:nvPr/>
        </p:nvSpPr>
        <p:spPr>
          <a:xfrm>
            <a:off x="1427407" y="4285110"/>
            <a:ext cx="2045335" cy="475615"/>
          </a:xfrm>
          <a:prstGeom prst="rect">
            <a:avLst/>
          </a:prstGeom>
        </p:spPr>
        <p:txBody>
          <a:bodyPr wrap="square" lIns="0" tIns="12700" rIns="0" bIns="0" rtlCol="0" vert="horz">
            <a:spAutoFit/>
          </a:bodyPr>
          <a:lstStyle/>
          <a:p>
            <a:pPr marL="12700">
              <a:lnSpc>
                <a:spcPct val="100000"/>
              </a:lnSpc>
              <a:spcBef>
                <a:spcPts val="100"/>
              </a:spcBef>
            </a:pPr>
            <a:r>
              <a:rPr dirty="0" sz="2950" spc="305">
                <a:latin typeface="Times New Roman"/>
                <a:ea typeface="Times New Roman"/>
                <a:cs typeface="Times New Roman"/>
                <a:sym typeface="Times New Roman"/>
              </a:rPr>
              <a:t>Company website:</a:t>
            </a:r>
            <a:r>
              <a:rPr dirty="0" sz="2900" spc="370">
                <a:latin typeface="SimSun"/>
                <a:cs typeface="SimSun"/>
              </a:rPr>
              <a:t/>
            </a:r>
            <a:r>
              <a:rPr dirty="0" sz="2950" spc="-55">
                <a:latin typeface="SimSun"/>
                <a:cs typeface="SimSun"/>
              </a:rPr>
              <a:t/>
            </a:r>
            <a:endParaRPr sz="2950">
              <a:latin typeface="SimSun"/>
              <a:cs typeface="SimSun"/>
            </a:endParaRPr>
          </a:p>
        </p:txBody>
      </p:sp>
      <p:sp>
        <p:nvSpPr>
          <p:cNvPr id="8" name="object 8" descr=""/>
          <p:cNvSpPr txBox="1"/>
          <p:nvPr/>
        </p:nvSpPr>
        <p:spPr>
          <a:xfrm>
            <a:off x="1427407" y="5253211"/>
            <a:ext cx="2045335" cy="476884"/>
          </a:xfrm>
          <a:prstGeom prst="rect">
            <a:avLst/>
          </a:prstGeom>
        </p:spPr>
        <p:txBody>
          <a:bodyPr wrap="square" lIns="0" tIns="13335" rIns="0" bIns="0" rtlCol="0" vert="horz">
            <a:spAutoFit/>
          </a:bodyPr>
          <a:lstStyle/>
          <a:p>
            <a:pPr marL="12700">
              <a:lnSpc>
                <a:spcPct val="100000"/>
              </a:lnSpc>
              <a:spcBef>
                <a:spcPts val="105"/>
              </a:spcBef>
            </a:pPr>
            <a:r>
              <a:rPr dirty="0" sz="2900" spc="370">
                <a:latin typeface="Times New Roman"/>
                <a:ea typeface="Times New Roman"/>
                <a:cs typeface="Times New Roman"/>
                <a:sym typeface="Times New Roman"/>
              </a:rPr>
              <a:t>Contact Information</a:t>
            </a:r>
            <a:r>
              <a:rPr dirty="0" sz="2950" spc="114">
                <a:latin typeface="SimSun"/>
                <a:cs typeface="SimSun"/>
              </a:rPr>
              <a:t/>
            </a:r>
            <a:endParaRPr sz="2950">
              <a:latin typeface="SimSun"/>
              <a:cs typeface="SimSun"/>
            </a:endParaRPr>
          </a:p>
        </p:txBody>
      </p:sp>
      <p:pic>
        <p:nvPicPr>
          <p:cNvPr id="9" name="object 9" descr=""/>
          <p:cNvPicPr/>
          <p:nvPr/>
        </p:nvPicPr>
        <p:blipFill>
          <a:blip r:embed="rId2" cstate="print"/>
          <a:stretch>
            <a:fillRect/>
          </a:stretch>
        </p:blipFill>
        <p:spPr>
          <a:xfrm>
            <a:off x="1166537" y="9728043"/>
            <a:ext cx="3094993" cy="459169"/>
          </a:xfrm>
          <a:prstGeom prst="rect">
            <a:avLst/>
          </a:prstGeom>
        </p:spPr>
      </p:pic>
      <p:sp>
        <p:nvSpPr>
          <p:cNvPr id="10" name="object 10" descr=""/>
          <p:cNvSpPr/>
          <p:nvPr/>
        </p:nvSpPr>
        <p:spPr>
          <a:xfrm>
            <a:off x="1420658" y="10901094"/>
            <a:ext cx="4122420" cy="20320"/>
          </a:xfrm>
          <a:custGeom>
            <a:avLst/>
            <a:gdLst/>
            <a:ahLst/>
            <a:cxnLst/>
            <a:rect l="l" t="t" r="r" b="b"/>
            <a:pathLst>
              <a:path w="4122420" h="20320">
                <a:moveTo>
                  <a:pt x="0" y="19888"/>
                </a:moveTo>
                <a:lnTo>
                  <a:pt x="4121819" y="19888"/>
                </a:lnTo>
                <a:lnTo>
                  <a:pt x="4121819" y="0"/>
                </a:lnTo>
                <a:lnTo>
                  <a:pt x="0" y="0"/>
                </a:lnTo>
                <a:lnTo>
                  <a:pt x="0" y="19888"/>
                </a:lnTo>
                <a:close/>
              </a:path>
            </a:pathLst>
          </a:custGeom>
          <a:solidFill>
            <a:srgbClr val="D5D3D3"/>
          </a:solidFill>
        </p:spPr>
        <p:txBody>
          <a:bodyPr wrap="square" lIns="0" tIns="0" rIns="0" bIns="0" rtlCol="0"/>
          <a:lstStyle/>
          <a:p/>
        </p:txBody>
      </p:sp>
      <p:sp>
        <p:nvSpPr>
          <p:cNvPr id="11" name="object 11" descr=""/>
          <p:cNvSpPr txBox="1"/>
          <p:nvPr/>
        </p:nvSpPr>
        <p:spPr>
          <a:xfrm>
            <a:off x="2800297" y="11187145"/>
            <a:ext cx="1362710" cy="4893945"/>
          </a:xfrm>
          <a:prstGeom prst="rect">
            <a:avLst/>
          </a:prstGeom>
        </p:spPr>
        <p:txBody>
          <a:bodyPr wrap="square" lIns="0" tIns="0" rIns="0" bIns="0" rtlCol="0" vert="horz">
            <a:spAutoFit/>
          </a:bodyPr>
          <a:lstStyle/>
          <a:p>
            <a:pPr algn="ctr">
              <a:lnSpc>
                <a:spcPts val="2780"/>
              </a:lnSpc>
            </a:pPr>
            <a:r>
              <a:rPr dirty="0" sz="2850" spc="-120">
                <a:latin typeface="Times New Roman"/>
                <a:ea typeface="Times New Roman"/>
                <a:cs typeface="Times New Roman"/>
                <a:sym typeface="Times New Roman"/>
              </a:rPr>
              <a:t>project</a:t>
            </a:r>
            <a:endParaRPr sz="2850">
              <a:latin typeface="SimSun"/>
              <a:cs typeface="SimSun"/>
            </a:endParaRPr>
          </a:p>
          <a:p>
            <a:pPr>
              <a:lnSpc>
                <a:spcPct val="100000"/>
              </a:lnSpc>
              <a:spcBef>
                <a:spcPts val="2210"/>
              </a:spcBef>
            </a:pPr>
            <a:endParaRPr sz="2650">
              <a:latin typeface="SimSun"/>
              <a:cs typeface="SimSun"/>
            </a:endParaRPr>
          </a:p>
          <a:p>
            <a:pPr algn="ctr">
              <a:lnSpc>
                <a:spcPct val="100000"/>
              </a:lnSpc>
            </a:pPr>
            <a:r>
              <a:rPr dirty="0" sz="2850" spc="-190">
                <a:latin typeface="Times New Roman"/>
                <a:ea typeface="Times New Roman"/>
                <a:cs typeface="Times New Roman"/>
                <a:sym typeface="Times New Roman"/>
              </a:rPr>
              <a:t>Prepare the product</a:t>
            </a:r>
            <a:endParaRPr sz="2850">
              <a:latin typeface="SimSun"/>
              <a:cs typeface="SimSun"/>
            </a:endParaRPr>
          </a:p>
          <a:p>
            <a:pPr>
              <a:lnSpc>
                <a:spcPct val="100000"/>
              </a:lnSpc>
            </a:pPr>
            <a:endParaRPr sz="2650">
              <a:latin typeface="SimSun"/>
              <a:cs typeface="SimSun"/>
            </a:endParaRPr>
          </a:p>
          <a:p>
            <a:pPr>
              <a:lnSpc>
                <a:spcPct val="100000"/>
              </a:lnSpc>
              <a:spcBef>
                <a:spcPts val="595"/>
              </a:spcBef>
            </a:pPr>
            <a:endParaRPr sz="2650">
              <a:latin typeface="SimSun"/>
              <a:cs typeface="SimSun"/>
            </a:endParaRPr>
          </a:p>
          <a:p>
            <a:pPr algn="ctr">
              <a:lnSpc>
                <a:spcPct val="100000"/>
              </a:lnSpc>
            </a:pPr>
            <a:r>
              <a:rPr dirty="0" sz="2850" spc="-185">
                <a:latin typeface="Times New Roman"/>
                <a:ea typeface="Times New Roman"/>
                <a:cs typeface="Times New Roman"/>
                <a:sym typeface="Times New Roman"/>
              </a:rPr>
              <a:t>Prepare tools</a:t>
            </a:r>
            <a:r>
              <a:rPr dirty="0" sz="2900" spc="-245">
                <a:latin typeface="SimSun"/>
                <a:cs typeface="SimSun"/>
              </a:rPr>
              <a:t/>
            </a:r>
            <a:r>
              <a:rPr dirty="0" sz="2850" spc="-185">
                <a:latin typeface="SimSun"/>
                <a:cs typeface="SimSun"/>
              </a:rPr>
              <a:t/>
            </a:r>
            <a:endParaRPr sz="2850">
              <a:latin typeface="SimSun"/>
              <a:cs typeface="SimSun"/>
            </a:endParaRPr>
          </a:p>
          <a:p>
            <a:pPr algn="ctr">
              <a:lnSpc>
                <a:spcPts val="7140"/>
              </a:lnSpc>
              <a:spcBef>
                <a:spcPts val="2465"/>
              </a:spcBef>
            </a:pPr>
            <a:r>
              <a:rPr dirty="0" sz="2850" spc="-190">
                <a:latin typeface="Times New Roman"/>
                <a:ea typeface="Times New Roman"/>
                <a:cs typeface="Times New Roman"/>
                <a:sym typeface="Times New Roman"/>
              </a:rPr>
              <a:t>Fire extinguisher at installation site</a:t>
            </a:r>
            <a:r>
              <a:rPr dirty="0" sz="2850" spc="-145">
                <a:latin typeface="SimSun"/>
                <a:cs typeface="SimSun"/>
              </a:rPr>
              <a:t/>
            </a:r>
            <a:endParaRPr sz="2850">
              <a:latin typeface="SimSun"/>
              <a:cs typeface="SimSun"/>
            </a:endParaRPr>
          </a:p>
        </p:txBody>
      </p:sp>
      <p:sp>
        <p:nvSpPr>
          <p:cNvPr id="12" name="object 12" descr=""/>
          <p:cNvSpPr txBox="1"/>
          <p:nvPr/>
        </p:nvSpPr>
        <p:spPr>
          <a:xfrm>
            <a:off x="5813928" y="11188849"/>
            <a:ext cx="3753485" cy="4896485"/>
          </a:xfrm>
          <a:prstGeom prst="rect">
            <a:avLst/>
          </a:prstGeom>
        </p:spPr>
        <p:txBody>
          <a:bodyPr wrap="square" lIns="0" tIns="0" rIns="0" bIns="0" rtlCol="0" vert="horz">
            <a:spAutoFit/>
          </a:bodyPr>
          <a:lstStyle/>
          <a:p>
            <a:pPr algn="ctr">
              <a:lnSpc>
                <a:spcPts val="2765"/>
              </a:lnSpc>
            </a:pPr>
            <a:r>
              <a:rPr dirty="0" sz="2850" spc="-120">
                <a:latin typeface="Times New Roman"/>
                <a:ea typeface="Times New Roman"/>
                <a:cs typeface="Times New Roman"/>
                <a:sym typeface="Times New Roman"/>
              </a:rPr>
              <a:t>Instructions</a:t>
            </a:r>
            <a:endParaRPr sz="2850">
              <a:latin typeface="SimSun"/>
              <a:cs typeface="SimSun"/>
            </a:endParaRPr>
          </a:p>
          <a:p>
            <a:pPr algn="ctr" marL="3175">
              <a:lnSpc>
                <a:spcPct val="109300"/>
              </a:lnSpc>
              <a:spcBef>
                <a:spcPts val="3379"/>
              </a:spcBef>
            </a:pPr>
            <a:r>
              <a:rPr dirty="0" sz="2850" spc="-180">
                <a:latin typeface="Times New Roman"/>
                <a:ea typeface="Times New Roman"/>
                <a:cs typeface="Times New Roman"/>
                <a:sym typeface="Times New Roman"/>
              </a:rPr>
              <a:t>For details of the host sensor, please refer to the packaging specification</a:t>
            </a:r>
            <a:r>
              <a:rPr dirty="0" sz="2850" spc="-120">
                <a:latin typeface="SimSun"/>
                <a:cs typeface="SimSun"/>
              </a:rPr>
              <a:t/>
            </a:r>
            <a:endParaRPr sz="2850">
              <a:latin typeface="SimSun"/>
              <a:cs typeface="SimSun"/>
            </a:endParaRPr>
          </a:p>
          <a:p>
            <a:pPr>
              <a:lnSpc>
                <a:spcPct val="100000"/>
              </a:lnSpc>
            </a:pPr>
            <a:endParaRPr sz="2650">
              <a:latin typeface="SimSun"/>
              <a:cs typeface="SimSun"/>
            </a:endParaRPr>
          </a:p>
          <a:p>
            <a:pPr algn="ctr">
              <a:lnSpc>
                <a:spcPct val="107400"/>
              </a:lnSpc>
            </a:pPr>
            <a:r>
              <a:rPr dirty="0" sz="2850" spc="-295">
                <a:solidFill>
                  <a:srgbClr val="FF3131"/>
                </a:solidFill>
                <a:latin typeface="Times New Roman"/>
                <a:ea typeface="Times New Roman"/>
                <a:cs typeface="Times New Roman"/>
                <a:sym typeface="Times New Roman"/>
              </a:rPr>
              <a:t>Electric drill, hole saw, steel ruler, sealant, cable tie, calibration tool, computer, etc</a:t>
            </a:r>
            <a:r>
              <a:rPr dirty="0" sz="2900" spc="-245">
                <a:solidFill>
                  <a:srgbClr val="FF3131"/>
                </a:solidFill>
                <a:latin typeface="SimSun"/>
                <a:cs typeface="SimSun"/>
              </a:rPr>
              <a:t/>
            </a:r>
            <a:r>
              <a:rPr dirty="0" sz="2850" spc="-265">
                <a:solidFill>
                  <a:srgbClr val="FF3131"/>
                </a:solidFill>
                <a:latin typeface="SimSun"/>
                <a:cs typeface="SimSun"/>
              </a:rPr>
              <a:t/>
            </a:r>
            <a:r>
              <a:rPr dirty="0" sz="2850" spc="-285">
                <a:solidFill>
                  <a:srgbClr val="FF3131"/>
                </a:solidFill>
                <a:latin typeface="SimSun"/>
                <a:cs typeface="SimSun"/>
              </a:rPr>
              <a:t/>
            </a:r>
            <a:r>
              <a:rPr dirty="0" sz="2900" spc="-380">
                <a:solidFill>
                  <a:srgbClr val="FF3131"/>
                </a:solidFill>
                <a:latin typeface="SimSun"/>
                <a:cs typeface="SimSun"/>
              </a:rPr>
              <a:t/>
            </a:r>
            <a:r>
              <a:rPr dirty="0" sz="2850" spc="-185">
                <a:solidFill>
                  <a:srgbClr val="FF3131"/>
                </a:solidFill>
                <a:latin typeface="SimSun"/>
                <a:cs typeface="SimSun"/>
              </a:rPr>
              <a:t/>
            </a:r>
            <a:r>
              <a:rPr dirty="0" sz="2900" spc="-245">
                <a:solidFill>
                  <a:srgbClr val="FF3131"/>
                </a:solidFill>
                <a:latin typeface="SimSun"/>
                <a:cs typeface="SimSun"/>
              </a:rPr>
              <a:t/>
            </a:r>
            <a:r>
              <a:rPr dirty="0" sz="2850" spc="-240">
                <a:solidFill>
                  <a:srgbClr val="FF3131"/>
                </a:solidFill>
                <a:latin typeface="SimSun"/>
                <a:cs typeface="SimSun"/>
              </a:rPr>
              <a:t/>
            </a:r>
            <a:endParaRPr sz="2850">
              <a:latin typeface="SimSun"/>
              <a:cs typeface="SimSun"/>
            </a:endParaRPr>
          </a:p>
          <a:p>
            <a:pPr algn="ctr" marL="173355" marR="165735">
              <a:lnSpc>
                <a:spcPts val="7140"/>
              </a:lnSpc>
              <a:spcBef>
                <a:spcPts val="630"/>
              </a:spcBef>
            </a:pPr>
            <a:r>
              <a:rPr dirty="0" sz="2850" spc="-185">
                <a:latin typeface="Times New Roman"/>
                <a:ea typeface="Times New Roman"/>
                <a:cs typeface="Times New Roman"/>
                <a:sym typeface="Times New Roman"/>
              </a:rPr>
              <a:t>The vehicle needs to be parked in a stable place in case of an accident</a:t>
            </a:r>
            <a:r>
              <a:rPr dirty="0" sz="2900" spc="-245">
                <a:latin typeface="SimSun"/>
                <a:cs typeface="SimSun"/>
              </a:rPr>
              <a:t/>
            </a:r>
            <a:r>
              <a:rPr dirty="0" sz="2850" spc="-165">
                <a:latin typeface="SimSun"/>
                <a:cs typeface="SimSun"/>
              </a:rPr>
              <a:t/>
            </a:r>
            <a:r>
              <a:rPr dirty="0" sz="2850" spc="-185">
                <a:latin typeface="SimSun"/>
                <a:cs typeface="SimSun"/>
              </a:rPr>
              <a:t/>
            </a:r>
            <a:r>
              <a:rPr dirty="0" sz="2800" spc="-145">
                <a:latin typeface="SimSun"/>
                <a:cs typeface="SimSun"/>
              </a:rPr>
              <a:t/>
            </a:r>
            <a:r>
              <a:rPr dirty="0" sz="2850" spc="-120">
                <a:latin typeface="SimSun"/>
                <a:cs typeface="SimSun"/>
              </a:rPr>
              <a:t/>
            </a:r>
            <a:endParaRPr sz="2850">
              <a:latin typeface="SimSun"/>
              <a:cs typeface="SimSun"/>
            </a:endParaRPr>
          </a:p>
        </p:txBody>
      </p:sp>
      <p:sp>
        <p:nvSpPr>
          <p:cNvPr id="13" name="object 13" descr=""/>
          <p:cNvSpPr txBox="1"/>
          <p:nvPr/>
        </p:nvSpPr>
        <p:spPr>
          <a:xfrm>
            <a:off x="10635447" y="11188508"/>
            <a:ext cx="1362710" cy="4897755"/>
          </a:xfrm>
          <a:prstGeom prst="rect">
            <a:avLst/>
          </a:prstGeom>
        </p:spPr>
        <p:txBody>
          <a:bodyPr wrap="square" lIns="0" tIns="0" rIns="0" bIns="0" rtlCol="0" vert="horz">
            <a:spAutoFit/>
          </a:bodyPr>
          <a:lstStyle/>
          <a:p>
            <a:pPr algn="ctr">
              <a:lnSpc>
                <a:spcPts val="2765"/>
              </a:lnSpc>
            </a:pPr>
            <a:r>
              <a:rPr dirty="0" sz="2850" spc="-120">
                <a:latin typeface="Times New Roman"/>
                <a:ea typeface="Times New Roman"/>
                <a:cs typeface="Times New Roman"/>
                <a:sym typeface="Times New Roman"/>
              </a:rPr>
              <a:t>Remarks</a:t>
            </a:r>
            <a:endParaRPr sz="2850">
              <a:latin typeface="SimSun"/>
              <a:cs typeface="SimSun"/>
            </a:endParaRPr>
          </a:p>
          <a:p>
            <a:pPr>
              <a:lnSpc>
                <a:spcPct val="100000"/>
              </a:lnSpc>
              <a:spcBef>
                <a:spcPts val="2210"/>
              </a:spcBef>
            </a:pPr>
            <a:endParaRPr sz="2650">
              <a:latin typeface="SimSun"/>
              <a:cs typeface="SimSun"/>
            </a:endParaRPr>
          </a:p>
          <a:p>
            <a:pPr algn="ctr">
              <a:lnSpc>
                <a:spcPct val="100000"/>
              </a:lnSpc>
            </a:pPr>
            <a:r>
              <a:rPr dirty="0" sz="2850" spc="-190">
                <a:latin typeface="Times New Roman"/>
                <a:ea typeface="Times New Roman"/>
                <a:cs typeface="Times New Roman"/>
                <a:sym typeface="Times New Roman"/>
              </a:rPr>
              <a:t>All inspections are complete</a:t>
            </a:r>
            <a:endParaRPr sz="2850">
              <a:latin typeface="SimSun"/>
              <a:cs typeface="SimSun"/>
            </a:endParaRPr>
          </a:p>
          <a:p>
            <a:pPr>
              <a:lnSpc>
                <a:spcPct val="100000"/>
              </a:lnSpc>
              <a:spcBef>
                <a:spcPts val="1870"/>
              </a:spcBef>
            </a:pPr>
            <a:endParaRPr sz="2650">
              <a:latin typeface="SimSun"/>
              <a:cs typeface="SimSun"/>
            </a:endParaRPr>
          </a:p>
          <a:p>
            <a:pPr>
              <a:lnSpc>
                <a:spcPct val="107800"/>
              </a:lnSpc>
            </a:pPr>
            <a:r>
              <a:rPr dirty="0" sz="2850" spc="-190">
                <a:latin typeface="Times New Roman"/>
                <a:ea typeface="Times New Roman"/>
                <a:cs typeface="Times New Roman"/>
                <a:sym typeface="Times New Roman"/>
              </a:rPr>
              <a:t>"Be sure to bring it according to the situation."</a:t>
            </a:r>
            <a:r>
              <a:rPr dirty="0" sz="2850" spc="-185">
                <a:latin typeface="SimSun"/>
                <a:cs typeface="SimSun"/>
              </a:rPr>
              <a:t/>
            </a:r>
            <a:r>
              <a:rPr dirty="0" sz="2900" spc="-245">
                <a:latin typeface="SimSun"/>
                <a:cs typeface="SimSun"/>
              </a:rPr>
              <a:t/>
            </a:r>
            <a:r>
              <a:rPr dirty="0" sz="2850" spc="-190">
                <a:latin typeface="SimSun"/>
                <a:cs typeface="SimSun"/>
              </a:rPr>
              <a:t/>
            </a:r>
            <a:endParaRPr sz="2850">
              <a:latin typeface="SimSun"/>
              <a:cs typeface="SimSun"/>
            </a:endParaRPr>
          </a:p>
          <a:p>
            <a:pPr indent="340360">
              <a:lnSpc>
                <a:spcPts val="7140"/>
              </a:lnSpc>
              <a:spcBef>
                <a:spcPts val="630"/>
              </a:spcBef>
            </a:pPr>
            <a:r>
              <a:rPr dirty="0" sz="2900" spc="-245">
                <a:latin typeface="Times New Roman"/>
                <a:ea typeface="Times New Roman"/>
                <a:cs typeface="Times New Roman"/>
                <a:sym typeface="Times New Roman"/>
              </a:rPr>
              <a:t>Gradually drilling holes on flat ground</a:t>
            </a:r>
            <a:r>
              <a:rPr dirty="0" sz="2850" spc="-50">
                <a:latin typeface="SimSun"/>
                <a:cs typeface="SimSun"/>
              </a:rPr>
              <a:t/>
            </a:r>
            <a:r>
              <a:rPr dirty="0" sz="2850" spc="-50">
                <a:latin typeface="SimSun"/>
                <a:cs typeface="SimSun"/>
              </a:rPr>
              <a:t> </a:t>
            </a:r>
            <a:r>
              <a:rPr dirty="0" sz="2850" spc="-185">
                <a:latin typeface="SimSun"/>
                <a:cs typeface="SimSun"/>
              </a:rPr>
              <a:t/>
            </a:r>
            <a:r>
              <a:rPr dirty="0" sz="2900" spc="-245">
                <a:latin typeface="SimSun"/>
                <a:cs typeface="SimSun"/>
              </a:rPr>
              <a:t/>
            </a:r>
            <a:r>
              <a:rPr dirty="0" sz="2850" spc="-190">
                <a:latin typeface="SimSun"/>
                <a:cs typeface="SimSun"/>
              </a:rPr>
              <a:t/>
            </a:r>
            <a:endParaRPr sz="2850">
              <a:latin typeface="SimSun"/>
              <a:cs typeface="SimSun"/>
            </a:endParaRPr>
          </a:p>
        </p:txBody>
      </p:sp>
      <p:sp>
        <p:nvSpPr>
          <p:cNvPr id="14" name="object 14" descr=""/>
          <p:cNvSpPr txBox="1"/>
          <p:nvPr/>
        </p:nvSpPr>
        <p:spPr>
          <a:xfrm>
            <a:off x="1883243" y="16660142"/>
            <a:ext cx="10448925" cy="352425"/>
          </a:xfrm>
          <a:prstGeom prst="rect">
            <a:avLst/>
          </a:prstGeom>
        </p:spPr>
        <p:txBody>
          <a:bodyPr wrap="square" lIns="0" tIns="0" rIns="0" bIns="0" rtlCol="0" vert="horz">
            <a:spAutoFit/>
          </a:bodyPr>
          <a:lstStyle/>
          <a:p>
            <a:pPr>
              <a:lnSpc>
                <a:spcPts val="2770"/>
              </a:lnSpc>
            </a:pPr>
            <a:r>
              <a:rPr dirty="0" sz="2850" spc="-185">
                <a:latin typeface="Times New Roman"/>
                <a:ea typeface="Times New Roman"/>
                <a:cs typeface="Times New Roman"/>
                <a:sym typeface="Times New Roman"/>
              </a:rPr>
              <a:t>Note: Ensure the vehicle is stopped and the engine is turned off. Inspect the tools before installation. If possible, test the device sensors upon receipt</a:t>
            </a:r>
            <a:r>
              <a:rPr dirty="0" sz="2900" spc="-245">
                <a:latin typeface="SimSun"/>
                <a:cs typeface="SimSun"/>
              </a:rPr>
              <a:t/>
            </a:r>
            <a:r>
              <a:rPr dirty="0" sz="2850" spc="-185">
                <a:latin typeface="SimSun"/>
                <a:cs typeface="SimSun"/>
              </a:rPr>
              <a:t/>
            </a:r>
            <a:r>
              <a:rPr dirty="0" sz="2800" spc="-145">
                <a:latin typeface="SimSun"/>
                <a:cs typeface="SimSun"/>
              </a:rPr>
              <a:t/>
            </a:r>
            <a:r>
              <a:rPr dirty="0" sz="2850" spc="-220">
                <a:latin typeface="SimSun"/>
                <a:cs typeface="SimSun"/>
              </a:rPr>
              <a:t/>
            </a:r>
            <a:r>
              <a:rPr dirty="0" sz="2900" spc="-245">
                <a:latin typeface="SimSun"/>
                <a:cs typeface="SimSun"/>
              </a:rPr>
              <a:t/>
            </a:r>
            <a:r>
              <a:rPr dirty="0" sz="2850" spc="-285">
                <a:latin typeface="SimSun"/>
                <a:cs typeface="SimSun"/>
              </a:rPr>
              <a:t/>
            </a:r>
            <a:r>
              <a:rPr dirty="0" sz="2850" spc="-175">
                <a:solidFill>
                  <a:srgbClr val="FF3131"/>
                </a:solidFill>
                <a:latin typeface="SimSun"/>
                <a:cs typeface="SimSun"/>
              </a:rPr>
              <a:t/>
            </a:r>
            <a:endParaRPr sz="2850">
              <a:latin typeface="SimSun"/>
              <a:cs typeface="SimSun"/>
            </a:endParaRPr>
          </a:p>
        </p:txBody>
      </p:sp>
      <p:grpSp>
        <p:nvGrpSpPr>
          <p:cNvPr id="15" name="object 15" descr=""/>
          <p:cNvGrpSpPr/>
          <p:nvPr/>
        </p:nvGrpSpPr>
        <p:grpSpPr>
          <a:xfrm>
            <a:off x="1404987" y="10885423"/>
            <a:ext cx="11405870" cy="6415405"/>
            <a:chOff x="1404987" y="10885423"/>
            <a:chExt cx="11405870" cy="6415405"/>
          </a:xfrm>
        </p:grpSpPr>
        <p:sp>
          <p:nvSpPr>
            <p:cNvPr id="16" name="object 16" descr=""/>
            <p:cNvSpPr/>
            <p:nvPr/>
          </p:nvSpPr>
          <p:spPr>
            <a:xfrm>
              <a:off x="1422895" y="10920983"/>
              <a:ext cx="11369675" cy="6343650"/>
            </a:xfrm>
            <a:custGeom>
              <a:avLst/>
              <a:gdLst/>
              <a:ahLst/>
              <a:cxnLst/>
              <a:rect l="l" t="t" r="r" b="b"/>
              <a:pathLst>
                <a:path w="11369675" h="6343650">
                  <a:moveTo>
                    <a:pt x="11369472" y="266"/>
                  </a:moveTo>
                  <a:lnTo>
                    <a:pt x="8417928" y="266"/>
                  </a:lnTo>
                  <a:lnTo>
                    <a:pt x="4117340" y="266"/>
                  </a:lnTo>
                  <a:lnTo>
                    <a:pt x="4117340" y="0"/>
                  </a:lnTo>
                  <a:lnTo>
                    <a:pt x="0" y="0"/>
                  </a:lnTo>
                  <a:lnTo>
                    <a:pt x="0" y="5439410"/>
                  </a:lnTo>
                  <a:lnTo>
                    <a:pt x="0" y="6343650"/>
                  </a:lnTo>
                  <a:lnTo>
                    <a:pt x="11369472" y="6343650"/>
                  </a:lnTo>
                  <a:lnTo>
                    <a:pt x="11369472" y="5439486"/>
                  </a:lnTo>
                  <a:lnTo>
                    <a:pt x="11369472" y="266"/>
                  </a:lnTo>
                  <a:close/>
                </a:path>
              </a:pathLst>
            </a:custGeom>
            <a:solidFill>
              <a:srgbClr val="000000"/>
            </a:solidFill>
          </p:spPr>
          <p:txBody>
            <a:bodyPr wrap="square" lIns="0" tIns="0" rIns="0" bIns="0" rtlCol="0"/>
            <a:lstStyle/>
            <a:p/>
          </p:txBody>
        </p:sp>
        <p:sp>
          <p:nvSpPr>
            <p:cNvPr id="17" name="object 17" descr=""/>
            <p:cNvSpPr/>
            <p:nvPr/>
          </p:nvSpPr>
          <p:spPr>
            <a:xfrm>
              <a:off x="1404987" y="10903333"/>
              <a:ext cx="11405870" cy="6379845"/>
            </a:xfrm>
            <a:custGeom>
              <a:avLst/>
              <a:gdLst/>
              <a:ahLst/>
              <a:cxnLst/>
              <a:rect l="l" t="t" r="r" b="b"/>
              <a:pathLst>
                <a:path w="11405870" h="6379844">
                  <a:moveTo>
                    <a:pt x="17910" y="17910"/>
                  </a:moveTo>
                  <a:lnTo>
                    <a:pt x="17910" y="6361591"/>
                  </a:lnTo>
                </a:path>
                <a:path w="11405870" h="6379844">
                  <a:moveTo>
                    <a:pt x="4135252" y="17910"/>
                  </a:moveTo>
                  <a:lnTo>
                    <a:pt x="4135252" y="5457130"/>
                  </a:lnTo>
                </a:path>
                <a:path w="11405870" h="6379844">
                  <a:moveTo>
                    <a:pt x="8435838" y="17910"/>
                  </a:moveTo>
                  <a:lnTo>
                    <a:pt x="8435838" y="5457130"/>
                  </a:lnTo>
                </a:path>
                <a:path w="11405870" h="6379844">
                  <a:moveTo>
                    <a:pt x="11387383" y="17910"/>
                  </a:moveTo>
                  <a:lnTo>
                    <a:pt x="11387383" y="6361591"/>
                  </a:lnTo>
                </a:path>
                <a:path w="11405870" h="6379844">
                  <a:moveTo>
                    <a:pt x="0" y="0"/>
                  </a:moveTo>
                  <a:lnTo>
                    <a:pt x="11405293" y="0"/>
                  </a:lnTo>
                </a:path>
                <a:path w="11405870" h="6379844">
                  <a:moveTo>
                    <a:pt x="0" y="904460"/>
                  </a:moveTo>
                  <a:lnTo>
                    <a:pt x="11405293" y="904460"/>
                  </a:lnTo>
                </a:path>
                <a:path w="11405870" h="6379844">
                  <a:moveTo>
                    <a:pt x="0" y="2283539"/>
                  </a:moveTo>
                  <a:lnTo>
                    <a:pt x="11405293" y="2283539"/>
                  </a:lnTo>
                </a:path>
                <a:path w="11405870" h="6379844">
                  <a:moveTo>
                    <a:pt x="0" y="3662617"/>
                  </a:moveTo>
                  <a:lnTo>
                    <a:pt x="11405293" y="3662617"/>
                  </a:lnTo>
                </a:path>
                <a:path w="11405870" h="6379844">
                  <a:moveTo>
                    <a:pt x="0" y="4568829"/>
                  </a:moveTo>
                  <a:lnTo>
                    <a:pt x="11405293" y="4568829"/>
                  </a:lnTo>
                </a:path>
                <a:path w="11405870" h="6379844">
                  <a:moveTo>
                    <a:pt x="0" y="5475040"/>
                  </a:moveTo>
                  <a:lnTo>
                    <a:pt x="11405293" y="5475040"/>
                  </a:lnTo>
                </a:path>
                <a:path w="11405870" h="6379844">
                  <a:moveTo>
                    <a:pt x="0" y="6379501"/>
                  </a:moveTo>
                  <a:lnTo>
                    <a:pt x="11405293" y="6379501"/>
                  </a:lnTo>
                </a:path>
              </a:pathLst>
            </a:custGeom>
            <a:ln w="35820">
              <a:solidFill>
                <a:srgbClr val="000000"/>
              </a:solidFill>
            </a:ln>
          </p:spPr>
          <p:txBody>
            <a:bodyPr wrap="square" lIns="0" tIns="0" rIns="0" bIns="0" rtlCol="0"/>
            <a:lstStyle/>
            <a:p/>
          </p:txBody>
        </p:sp>
      </p:grpSp>
      <p:sp>
        <p:nvSpPr>
          <p:cNvPr id="18" name="object 18" descr=""/>
          <p:cNvSpPr txBox="1"/>
          <p:nvPr/>
        </p:nvSpPr>
        <p:spPr>
          <a:xfrm>
            <a:off x="1385778" y="9650588"/>
            <a:ext cx="1827530" cy="532765"/>
          </a:xfrm>
          <a:prstGeom prst="rect">
            <a:avLst/>
          </a:prstGeom>
        </p:spPr>
        <p:txBody>
          <a:bodyPr wrap="square" lIns="0" tIns="15875" rIns="0" bIns="0" rtlCol="0" vert="horz">
            <a:spAutoFit/>
          </a:bodyPr>
          <a:lstStyle/>
          <a:p>
            <a:pPr marL="12700">
              <a:lnSpc>
                <a:spcPct val="100000"/>
              </a:lnSpc>
              <a:spcBef>
                <a:spcPts val="125"/>
              </a:spcBef>
            </a:pPr>
            <a:r>
              <a:rPr dirty="0" sz="3300" spc="254">
                <a:solidFill>
                  <a:srgbClr val="2346E9"/>
                </a:solidFill>
                <a:latin typeface="Times New Roman"/>
                <a:ea typeface="Times New Roman"/>
                <a:cs typeface="Times New Roman"/>
                <a:sym typeface="Times New Roman"/>
              </a:rPr>
              <a:t>Installation method</a:t>
            </a:r>
            <a:endParaRPr sz="3300">
              <a:latin typeface="SimSun"/>
              <a:cs typeface="SimSun"/>
            </a:endParaRPr>
          </a:p>
        </p:txBody>
      </p:sp>
      <p:sp>
        <p:nvSpPr>
          <p:cNvPr id="19" name="object 19" descr=""/>
          <p:cNvSpPr txBox="1"/>
          <p:nvPr/>
        </p:nvSpPr>
        <p:spPr>
          <a:xfrm>
            <a:off x="12165452" y="19443486"/>
            <a:ext cx="543560" cy="316230"/>
          </a:xfrm>
          <a:prstGeom prst="rect">
            <a:avLst/>
          </a:prstGeom>
        </p:spPr>
        <p:txBody>
          <a:bodyPr wrap="square" lIns="0" tIns="0" rIns="0" bIns="0" rtlCol="0" vert="horz">
            <a:spAutoFit/>
          </a:bodyPr>
          <a:lstStyle/>
          <a:p>
            <a:pPr marL="12700">
              <a:lnSpc>
                <a:spcPts val="2285"/>
              </a:lnSpc>
            </a:pPr>
            <a:r>
              <a:rPr dirty="0" sz="2500" spc="-120">
                <a:latin typeface="Times New Roman"/>
                <a:ea typeface="Times New Roman"/>
                <a:cs typeface="Times New Roman"/>
                <a:sym typeface="Times New Roman"/>
              </a:rPr>
              <a:t>6/9</a:t>
            </a:r>
            <a:endParaRPr sz="2500">
              <a:latin typeface="Lucida Sans Unicode"/>
              <a:cs typeface="Lucida Sans Unicod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20071" y="1421530"/>
            <a:ext cx="3094993" cy="459170"/>
          </a:xfrm>
          <a:prstGeom prst="rect">
            <a:avLst/>
          </a:prstGeom>
        </p:spPr>
      </p:pic>
      <p:sp>
        <p:nvSpPr>
          <p:cNvPr id="3" name="object 3" descr=""/>
          <p:cNvSpPr/>
          <p:nvPr/>
        </p:nvSpPr>
        <p:spPr>
          <a:xfrm>
            <a:off x="1421526" y="2489359"/>
            <a:ext cx="3112135" cy="1188720"/>
          </a:xfrm>
          <a:custGeom>
            <a:avLst/>
            <a:gdLst/>
            <a:ahLst/>
            <a:cxnLst/>
            <a:rect l="l" t="t" r="r" b="b"/>
            <a:pathLst>
              <a:path w="3112135" h="1188720">
                <a:moveTo>
                  <a:pt x="2517489" y="1188354"/>
                </a:moveTo>
                <a:lnTo>
                  <a:pt x="0" y="1188354"/>
                </a:lnTo>
                <a:lnTo>
                  <a:pt x="0" y="0"/>
                </a:lnTo>
                <a:lnTo>
                  <a:pt x="2517489" y="0"/>
                </a:lnTo>
                <a:lnTo>
                  <a:pt x="3111666" y="594177"/>
                </a:lnTo>
                <a:lnTo>
                  <a:pt x="2517489" y="1188354"/>
                </a:lnTo>
                <a:close/>
              </a:path>
            </a:pathLst>
          </a:custGeom>
          <a:solidFill>
            <a:srgbClr val="DA2828"/>
          </a:solidFill>
        </p:spPr>
        <p:txBody>
          <a:bodyPr wrap="square" lIns="0" tIns="0" rIns="0" bIns="0" rtlCol="0"/>
          <a:lstStyle/>
          <a:p/>
        </p:txBody>
      </p:sp>
      <p:sp>
        <p:nvSpPr>
          <p:cNvPr id="4" name="object 4" descr=""/>
          <p:cNvSpPr/>
          <p:nvPr/>
        </p:nvSpPr>
        <p:spPr>
          <a:xfrm>
            <a:off x="5551854" y="2489359"/>
            <a:ext cx="3112135" cy="1188720"/>
          </a:xfrm>
          <a:custGeom>
            <a:avLst/>
            <a:gdLst/>
            <a:ahLst/>
            <a:cxnLst/>
            <a:rect l="l" t="t" r="r" b="b"/>
            <a:pathLst>
              <a:path w="3112134" h="1188720">
                <a:moveTo>
                  <a:pt x="2517489" y="1188354"/>
                </a:moveTo>
                <a:lnTo>
                  <a:pt x="0" y="1188354"/>
                </a:lnTo>
                <a:lnTo>
                  <a:pt x="0" y="0"/>
                </a:lnTo>
                <a:lnTo>
                  <a:pt x="2517489" y="0"/>
                </a:lnTo>
                <a:lnTo>
                  <a:pt x="3111666" y="594177"/>
                </a:lnTo>
                <a:lnTo>
                  <a:pt x="2517489" y="1188354"/>
                </a:lnTo>
                <a:close/>
              </a:path>
            </a:pathLst>
          </a:custGeom>
          <a:solidFill>
            <a:srgbClr val="6ED5FF"/>
          </a:solidFill>
        </p:spPr>
        <p:txBody>
          <a:bodyPr wrap="square" lIns="0" tIns="0" rIns="0" bIns="0" rtlCol="0"/>
          <a:lstStyle/>
          <a:p/>
        </p:txBody>
      </p:sp>
      <p:sp>
        <p:nvSpPr>
          <p:cNvPr id="5" name="object 5" descr=""/>
          <p:cNvSpPr/>
          <p:nvPr/>
        </p:nvSpPr>
        <p:spPr>
          <a:xfrm>
            <a:off x="9682182" y="2489359"/>
            <a:ext cx="3112135" cy="1188720"/>
          </a:xfrm>
          <a:custGeom>
            <a:avLst/>
            <a:gdLst/>
            <a:ahLst/>
            <a:cxnLst/>
            <a:rect l="l" t="t" r="r" b="b"/>
            <a:pathLst>
              <a:path w="3112134" h="1188720">
                <a:moveTo>
                  <a:pt x="2517489" y="1188354"/>
                </a:moveTo>
                <a:lnTo>
                  <a:pt x="0" y="1188354"/>
                </a:lnTo>
                <a:lnTo>
                  <a:pt x="0" y="0"/>
                </a:lnTo>
                <a:lnTo>
                  <a:pt x="2517489" y="0"/>
                </a:lnTo>
                <a:lnTo>
                  <a:pt x="3111667" y="594177"/>
                </a:lnTo>
                <a:lnTo>
                  <a:pt x="2517489" y="1188354"/>
                </a:lnTo>
                <a:close/>
              </a:path>
            </a:pathLst>
          </a:custGeom>
          <a:solidFill>
            <a:srgbClr val="6ED5FF"/>
          </a:solidFill>
        </p:spPr>
        <p:txBody>
          <a:bodyPr wrap="square" lIns="0" tIns="0" rIns="0" bIns="0" rtlCol="0"/>
          <a:lstStyle/>
          <a:p/>
        </p:txBody>
      </p:sp>
      <p:sp>
        <p:nvSpPr>
          <p:cNvPr id="6" name="object 6" descr=""/>
          <p:cNvSpPr/>
          <p:nvPr/>
        </p:nvSpPr>
        <p:spPr>
          <a:xfrm>
            <a:off x="4500501" y="3066236"/>
            <a:ext cx="1047750" cy="17780"/>
          </a:xfrm>
          <a:custGeom>
            <a:avLst/>
            <a:gdLst/>
            <a:ahLst/>
            <a:cxnLst/>
            <a:rect l="l" t="t" r="r" b="b"/>
            <a:pathLst>
              <a:path w="1047750" h="17780">
                <a:moveTo>
                  <a:pt x="0" y="0"/>
                </a:moveTo>
                <a:lnTo>
                  <a:pt x="1047715" y="17239"/>
                </a:lnTo>
              </a:path>
            </a:pathLst>
          </a:custGeom>
          <a:ln w="35820">
            <a:solidFill>
              <a:srgbClr val="000000"/>
            </a:solidFill>
          </a:ln>
        </p:spPr>
        <p:txBody>
          <a:bodyPr wrap="square" lIns="0" tIns="0" rIns="0" bIns="0" rtlCol="0"/>
          <a:lstStyle/>
          <a:p/>
        </p:txBody>
      </p:sp>
      <p:sp>
        <p:nvSpPr>
          <p:cNvPr id="7" name="object 7" descr=""/>
          <p:cNvSpPr/>
          <p:nvPr/>
        </p:nvSpPr>
        <p:spPr>
          <a:xfrm>
            <a:off x="8630544" y="3092183"/>
            <a:ext cx="1047750" cy="17780"/>
          </a:xfrm>
          <a:custGeom>
            <a:avLst/>
            <a:gdLst/>
            <a:ahLst/>
            <a:cxnLst/>
            <a:rect l="l" t="t" r="r" b="b"/>
            <a:pathLst>
              <a:path w="1047750" h="17780">
                <a:moveTo>
                  <a:pt x="0" y="0"/>
                </a:moveTo>
                <a:lnTo>
                  <a:pt x="1047715" y="17239"/>
                </a:lnTo>
              </a:path>
            </a:pathLst>
          </a:custGeom>
          <a:ln w="35820">
            <a:solidFill>
              <a:srgbClr val="000000"/>
            </a:solidFill>
          </a:ln>
        </p:spPr>
        <p:txBody>
          <a:bodyPr wrap="square" lIns="0" tIns="0" rIns="0" bIns="0" rtlCol="0"/>
          <a:lstStyle/>
          <a:p/>
        </p:txBody>
      </p:sp>
      <p:grpSp>
        <p:nvGrpSpPr>
          <p:cNvPr id="8" name="object 8" descr=""/>
          <p:cNvGrpSpPr/>
          <p:nvPr/>
        </p:nvGrpSpPr>
        <p:grpSpPr>
          <a:xfrm>
            <a:off x="12722058" y="3083564"/>
            <a:ext cx="143510" cy="1128395"/>
            <a:chOff x="12722058" y="3083564"/>
            <a:chExt cx="143510" cy="1128395"/>
          </a:xfrm>
        </p:grpSpPr>
        <p:sp>
          <p:nvSpPr>
            <p:cNvPr id="9" name="object 9" descr=""/>
            <p:cNvSpPr/>
            <p:nvPr/>
          </p:nvSpPr>
          <p:spPr>
            <a:xfrm>
              <a:off x="12793712" y="3083564"/>
              <a:ext cx="0" cy="1029969"/>
            </a:xfrm>
            <a:custGeom>
              <a:avLst/>
              <a:gdLst/>
              <a:ahLst/>
              <a:cxnLst/>
              <a:rect l="l" t="t" r="r" b="b"/>
              <a:pathLst>
                <a:path w="0" h="1029970">
                  <a:moveTo>
                    <a:pt x="0" y="0"/>
                  </a:moveTo>
                  <a:lnTo>
                    <a:pt x="0" y="1029781"/>
                  </a:lnTo>
                </a:path>
              </a:pathLst>
            </a:custGeom>
            <a:ln w="35860">
              <a:solidFill>
                <a:srgbClr val="000000"/>
              </a:solidFill>
            </a:ln>
          </p:spPr>
          <p:txBody>
            <a:bodyPr wrap="square" lIns="0" tIns="0" rIns="0" bIns="0" rtlCol="0"/>
            <a:lstStyle/>
            <a:p/>
          </p:txBody>
        </p:sp>
        <p:pic>
          <p:nvPicPr>
            <p:cNvPr id="10" name="object 10" descr=""/>
            <p:cNvPicPr/>
            <p:nvPr/>
          </p:nvPicPr>
          <p:blipFill>
            <a:blip r:embed="rId3" cstate="print"/>
            <a:stretch>
              <a:fillRect/>
            </a:stretch>
          </p:blipFill>
          <p:spPr>
            <a:xfrm>
              <a:off x="12722058" y="4104387"/>
              <a:ext cx="143308" cy="107568"/>
            </a:xfrm>
            <a:prstGeom prst="rect">
              <a:avLst/>
            </a:prstGeom>
          </p:spPr>
        </p:pic>
      </p:grpSp>
      <p:grpSp>
        <p:nvGrpSpPr>
          <p:cNvPr id="11" name="object 11" descr=""/>
          <p:cNvGrpSpPr/>
          <p:nvPr/>
        </p:nvGrpSpPr>
        <p:grpSpPr>
          <a:xfrm>
            <a:off x="1732360" y="4206052"/>
            <a:ext cx="10746740" cy="143510"/>
            <a:chOff x="1732360" y="4206052"/>
            <a:chExt cx="10746740" cy="143510"/>
          </a:xfrm>
        </p:grpSpPr>
        <p:sp>
          <p:nvSpPr>
            <p:cNvPr id="12" name="object 12" descr=""/>
            <p:cNvSpPr/>
            <p:nvPr/>
          </p:nvSpPr>
          <p:spPr>
            <a:xfrm>
              <a:off x="1750275" y="4277698"/>
              <a:ext cx="10728325" cy="0"/>
            </a:xfrm>
            <a:custGeom>
              <a:avLst/>
              <a:gdLst/>
              <a:ahLst/>
              <a:cxnLst/>
              <a:rect l="l" t="t" r="r" b="b"/>
              <a:pathLst>
                <a:path w="10728325" h="0">
                  <a:moveTo>
                    <a:pt x="10728234" y="0"/>
                  </a:moveTo>
                  <a:lnTo>
                    <a:pt x="0" y="0"/>
                  </a:lnTo>
                </a:path>
              </a:pathLst>
            </a:custGeom>
            <a:ln w="35820">
              <a:solidFill>
                <a:srgbClr val="000000"/>
              </a:solidFill>
            </a:ln>
          </p:spPr>
          <p:txBody>
            <a:bodyPr wrap="square" lIns="0" tIns="0" rIns="0" bIns="0" rtlCol="0"/>
            <a:lstStyle/>
            <a:p/>
          </p:txBody>
        </p:sp>
        <p:sp>
          <p:nvSpPr>
            <p:cNvPr id="13" name="object 13" descr=""/>
            <p:cNvSpPr/>
            <p:nvPr/>
          </p:nvSpPr>
          <p:spPr>
            <a:xfrm>
              <a:off x="1750275" y="4223968"/>
              <a:ext cx="71755" cy="107950"/>
            </a:xfrm>
            <a:custGeom>
              <a:avLst/>
              <a:gdLst/>
              <a:ahLst/>
              <a:cxnLst/>
              <a:rect l="l" t="t" r="r" b="b"/>
              <a:pathLst>
                <a:path w="71755" h="107950">
                  <a:moveTo>
                    <a:pt x="71669" y="107460"/>
                  </a:moveTo>
                  <a:lnTo>
                    <a:pt x="0" y="53730"/>
                  </a:lnTo>
                  <a:lnTo>
                    <a:pt x="71669" y="0"/>
                  </a:lnTo>
                </a:path>
              </a:pathLst>
            </a:custGeom>
            <a:ln w="35830">
              <a:solidFill>
                <a:srgbClr val="000000"/>
              </a:solidFill>
            </a:ln>
          </p:spPr>
          <p:txBody>
            <a:bodyPr wrap="square" lIns="0" tIns="0" rIns="0" bIns="0" rtlCol="0"/>
            <a:lstStyle/>
            <a:p/>
          </p:txBody>
        </p:sp>
      </p:grpSp>
      <p:grpSp>
        <p:nvGrpSpPr>
          <p:cNvPr id="14" name="object 14" descr=""/>
          <p:cNvGrpSpPr/>
          <p:nvPr/>
        </p:nvGrpSpPr>
        <p:grpSpPr>
          <a:xfrm>
            <a:off x="1367722" y="4331484"/>
            <a:ext cx="143510" cy="1039494"/>
            <a:chOff x="1367722" y="4331484"/>
            <a:chExt cx="143510" cy="1039494"/>
          </a:xfrm>
        </p:grpSpPr>
        <p:sp>
          <p:nvSpPr>
            <p:cNvPr id="15" name="object 15" descr=""/>
            <p:cNvSpPr/>
            <p:nvPr/>
          </p:nvSpPr>
          <p:spPr>
            <a:xfrm>
              <a:off x="1439382" y="4331484"/>
              <a:ext cx="0" cy="1021080"/>
            </a:xfrm>
            <a:custGeom>
              <a:avLst/>
              <a:gdLst/>
              <a:ahLst/>
              <a:cxnLst/>
              <a:rect l="l" t="t" r="r" b="b"/>
              <a:pathLst>
                <a:path w="0" h="1021079">
                  <a:moveTo>
                    <a:pt x="0" y="0"/>
                  </a:moveTo>
                  <a:lnTo>
                    <a:pt x="0" y="1020956"/>
                  </a:lnTo>
                </a:path>
              </a:pathLst>
            </a:custGeom>
            <a:ln w="35878">
              <a:solidFill>
                <a:srgbClr val="000000"/>
              </a:solidFill>
            </a:ln>
          </p:spPr>
          <p:txBody>
            <a:bodyPr wrap="square" lIns="0" tIns="0" rIns="0" bIns="0" rtlCol="0"/>
            <a:lstStyle/>
            <a:p/>
          </p:txBody>
        </p:sp>
        <p:sp>
          <p:nvSpPr>
            <p:cNvPr id="16" name="object 16" descr=""/>
            <p:cNvSpPr/>
            <p:nvPr/>
          </p:nvSpPr>
          <p:spPr>
            <a:xfrm>
              <a:off x="1385652" y="5280684"/>
              <a:ext cx="107950" cy="71755"/>
            </a:xfrm>
            <a:custGeom>
              <a:avLst/>
              <a:gdLst/>
              <a:ahLst/>
              <a:cxnLst/>
              <a:rect l="l" t="t" r="r" b="b"/>
              <a:pathLst>
                <a:path w="107950" h="71754">
                  <a:moveTo>
                    <a:pt x="107460" y="0"/>
                  </a:moveTo>
                  <a:lnTo>
                    <a:pt x="53730" y="71756"/>
                  </a:lnTo>
                  <a:lnTo>
                    <a:pt x="0" y="0"/>
                  </a:lnTo>
                </a:path>
              </a:pathLst>
            </a:custGeom>
            <a:ln w="35838">
              <a:solidFill>
                <a:srgbClr val="000000"/>
              </a:solidFill>
            </a:ln>
          </p:spPr>
          <p:txBody>
            <a:bodyPr wrap="square" lIns="0" tIns="0" rIns="0" bIns="0" rtlCol="0"/>
            <a:lstStyle/>
            <a:p/>
          </p:txBody>
        </p:sp>
      </p:grpSp>
      <p:sp>
        <p:nvSpPr>
          <p:cNvPr id="17" name="object 17" descr=""/>
          <p:cNvSpPr/>
          <p:nvPr/>
        </p:nvSpPr>
        <p:spPr>
          <a:xfrm>
            <a:off x="5587674" y="5388124"/>
            <a:ext cx="3112135" cy="1188720"/>
          </a:xfrm>
          <a:custGeom>
            <a:avLst/>
            <a:gdLst/>
            <a:ahLst/>
            <a:cxnLst/>
            <a:rect l="l" t="t" r="r" b="b"/>
            <a:pathLst>
              <a:path w="3112134" h="1188720">
                <a:moveTo>
                  <a:pt x="2517489" y="1188354"/>
                </a:moveTo>
                <a:lnTo>
                  <a:pt x="0" y="1188354"/>
                </a:lnTo>
                <a:lnTo>
                  <a:pt x="0" y="0"/>
                </a:lnTo>
                <a:lnTo>
                  <a:pt x="2517489" y="0"/>
                </a:lnTo>
                <a:lnTo>
                  <a:pt x="3111666" y="594176"/>
                </a:lnTo>
                <a:lnTo>
                  <a:pt x="2517489" y="1188354"/>
                </a:lnTo>
                <a:close/>
              </a:path>
            </a:pathLst>
          </a:custGeom>
          <a:solidFill>
            <a:srgbClr val="6ED5FF"/>
          </a:solidFill>
        </p:spPr>
        <p:txBody>
          <a:bodyPr wrap="square" lIns="0" tIns="0" rIns="0" bIns="0" rtlCol="0"/>
          <a:lstStyle/>
          <a:p/>
        </p:txBody>
      </p:sp>
      <p:sp>
        <p:nvSpPr>
          <p:cNvPr id="18" name="object 18" descr=""/>
          <p:cNvSpPr/>
          <p:nvPr/>
        </p:nvSpPr>
        <p:spPr>
          <a:xfrm>
            <a:off x="9718002" y="5388124"/>
            <a:ext cx="3112135" cy="1188720"/>
          </a:xfrm>
          <a:custGeom>
            <a:avLst/>
            <a:gdLst/>
            <a:ahLst/>
            <a:cxnLst/>
            <a:rect l="l" t="t" r="r" b="b"/>
            <a:pathLst>
              <a:path w="3112134" h="1188720">
                <a:moveTo>
                  <a:pt x="2517489" y="1188354"/>
                </a:moveTo>
                <a:lnTo>
                  <a:pt x="0" y="1188354"/>
                </a:lnTo>
                <a:lnTo>
                  <a:pt x="0" y="0"/>
                </a:lnTo>
                <a:lnTo>
                  <a:pt x="2517489" y="0"/>
                </a:lnTo>
                <a:lnTo>
                  <a:pt x="3111667" y="594176"/>
                </a:lnTo>
                <a:lnTo>
                  <a:pt x="2517489" y="1188354"/>
                </a:lnTo>
                <a:close/>
              </a:path>
            </a:pathLst>
          </a:custGeom>
          <a:solidFill>
            <a:srgbClr val="6ED5FF"/>
          </a:solidFill>
        </p:spPr>
        <p:txBody>
          <a:bodyPr wrap="square" lIns="0" tIns="0" rIns="0" bIns="0" rtlCol="0"/>
          <a:lstStyle/>
          <a:p/>
        </p:txBody>
      </p:sp>
      <p:sp>
        <p:nvSpPr>
          <p:cNvPr id="19" name="object 19" descr=""/>
          <p:cNvSpPr/>
          <p:nvPr/>
        </p:nvSpPr>
        <p:spPr>
          <a:xfrm>
            <a:off x="4536321" y="5965007"/>
            <a:ext cx="1047750" cy="17780"/>
          </a:xfrm>
          <a:custGeom>
            <a:avLst/>
            <a:gdLst/>
            <a:ahLst/>
            <a:cxnLst/>
            <a:rect l="l" t="t" r="r" b="b"/>
            <a:pathLst>
              <a:path w="1047750" h="17779">
                <a:moveTo>
                  <a:pt x="0" y="0"/>
                </a:moveTo>
                <a:lnTo>
                  <a:pt x="1047715" y="17239"/>
                </a:lnTo>
              </a:path>
            </a:pathLst>
          </a:custGeom>
          <a:ln w="35820">
            <a:solidFill>
              <a:srgbClr val="000000"/>
            </a:solidFill>
          </a:ln>
        </p:spPr>
        <p:txBody>
          <a:bodyPr wrap="square" lIns="0" tIns="0" rIns="0" bIns="0" rtlCol="0"/>
          <a:lstStyle/>
          <a:p/>
        </p:txBody>
      </p:sp>
      <p:grpSp>
        <p:nvGrpSpPr>
          <p:cNvPr id="20" name="object 20" descr=""/>
          <p:cNvGrpSpPr/>
          <p:nvPr/>
        </p:nvGrpSpPr>
        <p:grpSpPr>
          <a:xfrm>
            <a:off x="5587968" y="5405423"/>
            <a:ext cx="4144645" cy="1188720"/>
            <a:chOff x="5587968" y="5405423"/>
            <a:chExt cx="4144645" cy="1188720"/>
          </a:xfrm>
        </p:grpSpPr>
        <p:sp>
          <p:nvSpPr>
            <p:cNvPr id="21" name="object 21" descr=""/>
            <p:cNvSpPr/>
            <p:nvPr/>
          </p:nvSpPr>
          <p:spPr>
            <a:xfrm>
              <a:off x="8666364" y="5990955"/>
              <a:ext cx="1047750" cy="17780"/>
            </a:xfrm>
            <a:custGeom>
              <a:avLst/>
              <a:gdLst/>
              <a:ahLst/>
              <a:cxnLst/>
              <a:rect l="l" t="t" r="r" b="b"/>
              <a:pathLst>
                <a:path w="1047750" h="17779">
                  <a:moveTo>
                    <a:pt x="0" y="0"/>
                  </a:moveTo>
                  <a:lnTo>
                    <a:pt x="1047715" y="17239"/>
                  </a:lnTo>
                </a:path>
              </a:pathLst>
            </a:custGeom>
            <a:ln w="35820">
              <a:solidFill>
                <a:srgbClr val="000000"/>
              </a:solidFill>
            </a:ln>
          </p:spPr>
          <p:txBody>
            <a:bodyPr wrap="square" lIns="0" tIns="0" rIns="0" bIns="0" rtlCol="0"/>
            <a:lstStyle/>
            <a:p/>
          </p:txBody>
        </p:sp>
        <p:sp>
          <p:nvSpPr>
            <p:cNvPr id="22" name="object 22" descr=""/>
            <p:cNvSpPr/>
            <p:nvPr/>
          </p:nvSpPr>
          <p:spPr>
            <a:xfrm>
              <a:off x="5587968" y="5405423"/>
              <a:ext cx="3112135" cy="1188720"/>
            </a:xfrm>
            <a:custGeom>
              <a:avLst/>
              <a:gdLst/>
              <a:ahLst/>
              <a:cxnLst/>
              <a:rect l="l" t="t" r="r" b="b"/>
              <a:pathLst>
                <a:path w="3112134" h="1188720">
                  <a:moveTo>
                    <a:pt x="2517489" y="1188354"/>
                  </a:moveTo>
                  <a:lnTo>
                    <a:pt x="0" y="1188354"/>
                  </a:lnTo>
                  <a:lnTo>
                    <a:pt x="0" y="0"/>
                  </a:lnTo>
                  <a:lnTo>
                    <a:pt x="2517489" y="0"/>
                  </a:lnTo>
                  <a:lnTo>
                    <a:pt x="3111667" y="594177"/>
                  </a:lnTo>
                  <a:lnTo>
                    <a:pt x="2517489" y="1188354"/>
                  </a:lnTo>
                  <a:close/>
                </a:path>
              </a:pathLst>
            </a:custGeom>
            <a:solidFill>
              <a:srgbClr val="6ED5FF"/>
            </a:solidFill>
          </p:spPr>
          <p:txBody>
            <a:bodyPr wrap="square" lIns="0" tIns="0" rIns="0" bIns="0" rtlCol="0"/>
            <a:lstStyle/>
            <a:p/>
          </p:txBody>
        </p:sp>
      </p:grpSp>
      <p:sp>
        <p:nvSpPr>
          <p:cNvPr id="23" name="object 23" descr=""/>
          <p:cNvSpPr txBox="1"/>
          <p:nvPr/>
        </p:nvSpPr>
        <p:spPr>
          <a:xfrm>
            <a:off x="6189352" y="5706199"/>
            <a:ext cx="1574800" cy="509270"/>
          </a:xfrm>
          <a:prstGeom prst="rect">
            <a:avLst/>
          </a:prstGeom>
        </p:spPr>
        <p:txBody>
          <a:bodyPr wrap="square" lIns="0" tIns="15240" rIns="0" bIns="0" rtlCol="0" vert="horz">
            <a:spAutoFit/>
          </a:bodyPr>
          <a:lstStyle/>
          <a:p>
            <a:pPr marL="12700">
              <a:lnSpc>
                <a:spcPct val="100000"/>
              </a:lnSpc>
              <a:spcBef>
                <a:spcPts val="120"/>
              </a:spcBef>
            </a:pPr>
            <a:r>
              <a:rPr dirty="0" sz="3100" spc="-50">
                <a:latin typeface="Times New Roman"/>
                <a:ea typeface="Times New Roman"/>
                <a:cs typeface="Times New Roman"/>
                <a:sym typeface="Times New Roman"/>
              </a:rPr>
              <a:t>Slowly open the hole</a:t>
            </a:r>
            <a:r>
              <a:rPr dirty="0" sz="3150" spc="-95">
                <a:latin typeface="SimSun"/>
                <a:cs typeface="SimSun"/>
              </a:rPr>
              <a:t/>
            </a:r>
            <a:endParaRPr sz="3150">
              <a:latin typeface="SimSun"/>
              <a:cs typeface="SimSun"/>
            </a:endParaRPr>
          </a:p>
        </p:txBody>
      </p:sp>
      <p:grpSp>
        <p:nvGrpSpPr>
          <p:cNvPr id="24" name="object 24" descr=""/>
          <p:cNvGrpSpPr/>
          <p:nvPr/>
        </p:nvGrpSpPr>
        <p:grpSpPr>
          <a:xfrm>
            <a:off x="12757985" y="5982335"/>
            <a:ext cx="143510" cy="1128395"/>
            <a:chOff x="12757985" y="5982335"/>
            <a:chExt cx="143510" cy="1128395"/>
          </a:xfrm>
        </p:grpSpPr>
        <p:sp>
          <p:nvSpPr>
            <p:cNvPr id="25" name="object 25" descr=""/>
            <p:cNvSpPr/>
            <p:nvPr/>
          </p:nvSpPr>
          <p:spPr>
            <a:xfrm>
              <a:off x="12829639" y="5982335"/>
              <a:ext cx="0" cy="1029969"/>
            </a:xfrm>
            <a:custGeom>
              <a:avLst/>
              <a:gdLst/>
              <a:ahLst/>
              <a:cxnLst/>
              <a:rect l="l" t="t" r="r" b="b"/>
              <a:pathLst>
                <a:path w="0" h="1029970">
                  <a:moveTo>
                    <a:pt x="0" y="0"/>
                  </a:moveTo>
                  <a:lnTo>
                    <a:pt x="0" y="1029781"/>
                  </a:lnTo>
                </a:path>
              </a:pathLst>
            </a:custGeom>
            <a:ln w="35860">
              <a:solidFill>
                <a:srgbClr val="000000"/>
              </a:solidFill>
            </a:ln>
          </p:spPr>
          <p:txBody>
            <a:bodyPr wrap="square" lIns="0" tIns="0" rIns="0" bIns="0" rtlCol="0"/>
            <a:lstStyle/>
            <a:p/>
          </p:txBody>
        </p:sp>
        <p:pic>
          <p:nvPicPr>
            <p:cNvPr id="26" name="object 26" descr=""/>
            <p:cNvPicPr/>
            <p:nvPr/>
          </p:nvPicPr>
          <p:blipFill>
            <a:blip r:embed="rId4" cstate="print"/>
            <a:stretch>
              <a:fillRect/>
            </a:stretch>
          </p:blipFill>
          <p:spPr>
            <a:xfrm>
              <a:off x="12757985" y="7003158"/>
              <a:ext cx="143308" cy="107568"/>
            </a:xfrm>
            <a:prstGeom prst="rect">
              <a:avLst/>
            </a:prstGeom>
          </p:spPr>
        </p:pic>
      </p:grpSp>
      <p:grpSp>
        <p:nvGrpSpPr>
          <p:cNvPr id="27" name="object 27" descr=""/>
          <p:cNvGrpSpPr/>
          <p:nvPr/>
        </p:nvGrpSpPr>
        <p:grpSpPr>
          <a:xfrm>
            <a:off x="1892208" y="7106847"/>
            <a:ext cx="10746740" cy="143510"/>
            <a:chOff x="1892208" y="7106847"/>
            <a:chExt cx="10746740" cy="143510"/>
          </a:xfrm>
        </p:grpSpPr>
        <p:sp>
          <p:nvSpPr>
            <p:cNvPr id="28" name="object 28" descr=""/>
            <p:cNvSpPr/>
            <p:nvPr/>
          </p:nvSpPr>
          <p:spPr>
            <a:xfrm>
              <a:off x="1910123" y="7178493"/>
              <a:ext cx="10728325" cy="0"/>
            </a:xfrm>
            <a:custGeom>
              <a:avLst/>
              <a:gdLst/>
              <a:ahLst/>
              <a:cxnLst/>
              <a:rect l="l" t="t" r="r" b="b"/>
              <a:pathLst>
                <a:path w="10728325" h="0">
                  <a:moveTo>
                    <a:pt x="10728234" y="0"/>
                  </a:moveTo>
                  <a:lnTo>
                    <a:pt x="0" y="0"/>
                  </a:lnTo>
                </a:path>
              </a:pathLst>
            </a:custGeom>
            <a:ln w="35820">
              <a:solidFill>
                <a:srgbClr val="000000"/>
              </a:solidFill>
            </a:ln>
          </p:spPr>
          <p:txBody>
            <a:bodyPr wrap="square" lIns="0" tIns="0" rIns="0" bIns="0" rtlCol="0"/>
            <a:lstStyle/>
            <a:p/>
          </p:txBody>
        </p:sp>
        <p:sp>
          <p:nvSpPr>
            <p:cNvPr id="29" name="object 29" descr=""/>
            <p:cNvSpPr/>
            <p:nvPr/>
          </p:nvSpPr>
          <p:spPr>
            <a:xfrm>
              <a:off x="1910123" y="7124762"/>
              <a:ext cx="71755" cy="107950"/>
            </a:xfrm>
            <a:custGeom>
              <a:avLst/>
              <a:gdLst/>
              <a:ahLst/>
              <a:cxnLst/>
              <a:rect l="l" t="t" r="r" b="b"/>
              <a:pathLst>
                <a:path w="71755" h="107950">
                  <a:moveTo>
                    <a:pt x="71669" y="107460"/>
                  </a:moveTo>
                  <a:lnTo>
                    <a:pt x="0" y="53730"/>
                  </a:lnTo>
                  <a:lnTo>
                    <a:pt x="71669" y="0"/>
                  </a:lnTo>
                </a:path>
              </a:pathLst>
            </a:custGeom>
            <a:ln w="35830">
              <a:solidFill>
                <a:srgbClr val="000000"/>
              </a:solidFill>
            </a:ln>
          </p:spPr>
          <p:txBody>
            <a:bodyPr wrap="square" lIns="0" tIns="0" rIns="0" bIns="0" rtlCol="0"/>
            <a:lstStyle/>
            <a:p/>
          </p:txBody>
        </p:sp>
      </p:grpSp>
      <p:grpSp>
        <p:nvGrpSpPr>
          <p:cNvPr id="30" name="object 30" descr=""/>
          <p:cNvGrpSpPr/>
          <p:nvPr/>
        </p:nvGrpSpPr>
        <p:grpSpPr>
          <a:xfrm>
            <a:off x="1403375" y="7142541"/>
            <a:ext cx="3201670" cy="2263140"/>
            <a:chOff x="1403375" y="7142541"/>
            <a:chExt cx="3201670" cy="2263140"/>
          </a:xfrm>
        </p:grpSpPr>
        <p:sp>
          <p:nvSpPr>
            <p:cNvPr id="31" name="object 31" descr=""/>
            <p:cNvSpPr/>
            <p:nvPr/>
          </p:nvSpPr>
          <p:spPr>
            <a:xfrm>
              <a:off x="1475203" y="7160639"/>
              <a:ext cx="0" cy="1021080"/>
            </a:xfrm>
            <a:custGeom>
              <a:avLst/>
              <a:gdLst/>
              <a:ahLst/>
              <a:cxnLst/>
              <a:rect l="l" t="t" r="r" b="b"/>
              <a:pathLst>
                <a:path w="0" h="1021079">
                  <a:moveTo>
                    <a:pt x="0" y="0"/>
                  </a:moveTo>
                  <a:lnTo>
                    <a:pt x="0" y="1020956"/>
                  </a:lnTo>
                </a:path>
              </a:pathLst>
            </a:custGeom>
            <a:ln w="35878">
              <a:solidFill>
                <a:srgbClr val="000000"/>
              </a:solidFill>
            </a:ln>
          </p:spPr>
          <p:txBody>
            <a:bodyPr wrap="square" lIns="0" tIns="0" rIns="0" bIns="0" rtlCol="0"/>
            <a:lstStyle/>
            <a:p/>
          </p:txBody>
        </p:sp>
        <p:sp>
          <p:nvSpPr>
            <p:cNvPr id="32" name="object 32" descr=""/>
            <p:cNvSpPr/>
            <p:nvPr/>
          </p:nvSpPr>
          <p:spPr>
            <a:xfrm>
              <a:off x="1421472" y="8109838"/>
              <a:ext cx="107950" cy="71755"/>
            </a:xfrm>
            <a:custGeom>
              <a:avLst/>
              <a:gdLst/>
              <a:ahLst/>
              <a:cxnLst/>
              <a:rect l="l" t="t" r="r" b="b"/>
              <a:pathLst>
                <a:path w="107950" h="71754">
                  <a:moveTo>
                    <a:pt x="107460" y="0"/>
                  </a:moveTo>
                  <a:lnTo>
                    <a:pt x="53730" y="71756"/>
                  </a:lnTo>
                  <a:lnTo>
                    <a:pt x="0" y="0"/>
                  </a:lnTo>
                </a:path>
              </a:pathLst>
            </a:custGeom>
            <a:ln w="35838">
              <a:solidFill>
                <a:srgbClr val="000000"/>
              </a:solidFill>
            </a:ln>
          </p:spPr>
          <p:txBody>
            <a:bodyPr wrap="square" lIns="0" tIns="0" rIns="0" bIns="0" rtlCol="0"/>
            <a:lstStyle/>
            <a:p/>
          </p:txBody>
        </p:sp>
        <p:sp>
          <p:nvSpPr>
            <p:cNvPr id="33" name="object 33" descr=""/>
            <p:cNvSpPr/>
            <p:nvPr/>
          </p:nvSpPr>
          <p:spPr>
            <a:xfrm>
              <a:off x="1493167" y="8217279"/>
              <a:ext cx="3112135" cy="1188720"/>
            </a:xfrm>
            <a:custGeom>
              <a:avLst/>
              <a:gdLst/>
              <a:ahLst/>
              <a:cxnLst/>
              <a:rect l="l" t="t" r="r" b="b"/>
              <a:pathLst>
                <a:path w="3112135" h="1188720">
                  <a:moveTo>
                    <a:pt x="2517489" y="1188354"/>
                  </a:moveTo>
                  <a:lnTo>
                    <a:pt x="0" y="1188354"/>
                  </a:lnTo>
                  <a:lnTo>
                    <a:pt x="0" y="0"/>
                  </a:lnTo>
                  <a:lnTo>
                    <a:pt x="2517489" y="0"/>
                  </a:lnTo>
                  <a:lnTo>
                    <a:pt x="3111666" y="594176"/>
                  </a:lnTo>
                  <a:lnTo>
                    <a:pt x="2517489" y="1188354"/>
                  </a:lnTo>
                  <a:close/>
                </a:path>
              </a:pathLst>
            </a:custGeom>
            <a:solidFill>
              <a:srgbClr val="00BE62"/>
            </a:solidFill>
          </p:spPr>
          <p:txBody>
            <a:bodyPr wrap="square" lIns="0" tIns="0" rIns="0" bIns="0" rtlCol="0"/>
            <a:lstStyle/>
            <a:p/>
          </p:txBody>
        </p:sp>
      </p:grpSp>
      <p:sp>
        <p:nvSpPr>
          <p:cNvPr id="34" name="object 34" descr=""/>
          <p:cNvSpPr txBox="1"/>
          <p:nvPr/>
        </p:nvSpPr>
        <p:spPr>
          <a:xfrm>
            <a:off x="1702487" y="8519177"/>
            <a:ext cx="2359025" cy="508000"/>
          </a:xfrm>
          <a:prstGeom prst="rect">
            <a:avLst/>
          </a:prstGeom>
        </p:spPr>
        <p:txBody>
          <a:bodyPr wrap="square" lIns="0" tIns="13970" rIns="0" bIns="0" rtlCol="0" vert="horz">
            <a:spAutoFit/>
          </a:bodyPr>
          <a:lstStyle/>
          <a:p>
            <a:pPr marL="12700">
              <a:lnSpc>
                <a:spcPct val="100000"/>
              </a:lnSpc>
              <a:spcBef>
                <a:spcPts val="110"/>
              </a:spcBef>
            </a:pPr>
            <a:r>
              <a:rPr dirty="0" sz="3150" spc="-85">
                <a:latin typeface="Times New Roman"/>
                <a:ea typeface="Times New Roman"/>
                <a:cs typeface="Times New Roman"/>
                <a:sym typeface="Times New Roman"/>
              </a:rPr>
              <a:t>Conform to inspection data</a:t>
            </a:r>
            <a:r>
              <a:rPr dirty="0" sz="3100" spc="-50">
                <a:latin typeface="SimSun"/>
                <a:cs typeface="SimSun"/>
              </a:rPr>
              <a:t/>
            </a:r>
            <a:r>
              <a:rPr dirty="0" sz="3150" spc="-85">
                <a:latin typeface="SimSun"/>
                <a:cs typeface="SimSun"/>
              </a:rPr>
              <a:t/>
            </a:r>
            <a:r>
              <a:rPr dirty="0" sz="3100" spc="-50">
                <a:latin typeface="SimSun"/>
                <a:cs typeface="SimSun"/>
              </a:rPr>
              <a:t/>
            </a:r>
            <a:endParaRPr sz="3100">
              <a:latin typeface="SimSun"/>
              <a:cs typeface="SimSun"/>
            </a:endParaRPr>
          </a:p>
        </p:txBody>
      </p:sp>
      <p:grpSp>
        <p:nvGrpSpPr>
          <p:cNvPr id="35" name="object 35" descr=""/>
          <p:cNvGrpSpPr/>
          <p:nvPr/>
        </p:nvGrpSpPr>
        <p:grpSpPr>
          <a:xfrm>
            <a:off x="4554232" y="8217279"/>
            <a:ext cx="8311515" cy="1223645"/>
            <a:chOff x="4554232" y="8217279"/>
            <a:chExt cx="8311515" cy="1223645"/>
          </a:xfrm>
        </p:grpSpPr>
        <p:sp>
          <p:nvSpPr>
            <p:cNvPr id="36" name="object 36" descr=""/>
            <p:cNvSpPr/>
            <p:nvPr/>
          </p:nvSpPr>
          <p:spPr>
            <a:xfrm>
              <a:off x="5623494" y="8252489"/>
              <a:ext cx="3112135" cy="1188720"/>
            </a:xfrm>
            <a:custGeom>
              <a:avLst/>
              <a:gdLst/>
              <a:ahLst/>
              <a:cxnLst/>
              <a:rect l="l" t="t" r="r" b="b"/>
              <a:pathLst>
                <a:path w="3112134" h="1188720">
                  <a:moveTo>
                    <a:pt x="2517489" y="1188354"/>
                  </a:moveTo>
                  <a:lnTo>
                    <a:pt x="0" y="1188354"/>
                  </a:lnTo>
                  <a:lnTo>
                    <a:pt x="0" y="0"/>
                  </a:lnTo>
                  <a:lnTo>
                    <a:pt x="2517489" y="0"/>
                  </a:lnTo>
                  <a:lnTo>
                    <a:pt x="3111666" y="594176"/>
                  </a:lnTo>
                  <a:lnTo>
                    <a:pt x="2517489" y="1188354"/>
                  </a:lnTo>
                  <a:close/>
                </a:path>
              </a:pathLst>
            </a:custGeom>
            <a:solidFill>
              <a:srgbClr val="6ED5FF"/>
            </a:solidFill>
          </p:spPr>
          <p:txBody>
            <a:bodyPr wrap="square" lIns="0" tIns="0" rIns="0" bIns="0" rtlCol="0"/>
            <a:lstStyle/>
            <a:p/>
          </p:txBody>
        </p:sp>
        <p:sp>
          <p:nvSpPr>
            <p:cNvPr id="37" name="object 37" descr=""/>
            <p:cNvSpPr/>
            <p:nvPr/>
          </p:nvSpPr>
          <p:spPr>
            <a:xfrm>
              <a:off x="9753824" y="8217279"/>
              <a:ext cx="3112135" cy="1188720"/>
            </a:xfrm>
            <a:custGeom>
              <a:avLst/>
              <a:gdLst/>
              <a:ahLst/>
              <a:cxnLst/>
              <a:rect l="l" t="t" r="r" b="b"/>
              <a:pathLst>
                <a:path w="3112134" h="1188720">
                  <a:moveTo>
                    <a:pt x="2517489" y="1188354"/>
                  </a:moveTo>
                  <a:lnTo>
                    <a:pt x="0" y="1188354"/>
                  </a:lnTo>
                  <a:lnTo>
                    <a:pt x="0" y="0"/>
                  </a:lnTo>
                  <a:lnTo>
                    <a:pt x="2517489" y="0"/>
                  </a:lnTo>
                  <a:lnTo>
                    <a:pt x="3111667" y="594176"/>
                  </a:lnTo>
                  <a:lnTo>
                    <a:pt x="2517489" y="1188354"/>
                  </a:lnTo>
                  <a:close/>
                </a:path>
              </a:pathLst>
            </a:custGeom>
            <a:solidFill>
              <a:srgbClr val="00BE62"/>
            </a:solidFill>
          </p:spPr>
          <p:txBody>
            <a:bodyPr wrap="square" lIns="0" tIns="0" rIns="0" bIns="0" rtlCol="0"/>
            <a:lstStyle/>
            <a:p/>
          </p:txBody>
        </p:sp>
        <p:sp>
          <p:nvSpPr>
            <p:cNvPr id="38" name="object 38" descr=""/>
            <p:cNvSpPr/>
            <p:nvPr/>
          </p:nvSpPr>
          <p:spPr>
            <a:xfrm>
              <a:off x="4572142" y="8829371"/>
              <a:ext cx="1047750" cy="17780"/>
            </a:xfrm>
            <a:custGeom>
              <a:avLst/>
              <a:gdLst/>
              <a:ahLst/>
              <a:cxnLst/>
              <a:rect l="l" t="t" r="r" b="b"/>
              <a:pathLst>
                <a:path w="1047750" h="17779">
                  <a:moveTo>
                    <a:pt x="0" y="0"/>
                  </a:moveTo>
                  <a:lnTo>
                    <a:pt x="1047715" y="17239"/>
                  </a:lnTo>
                </a:path>
              </a:pathLst>
            </a:custGeom>
            <a:ln w="35820">
              <a:solidFill>
                <a:srgbClr val="000000"/>
              </a:solidFill>
            </a:ln>
          </p:spPr>
          <p:txBody>
            <a:bodyPr wrap="square" lIns="0" tIns="0" rIns="0" bIns="0" rtlCol="0"/>
            <a:lstStyle/>
            <a:p/>
          </p:txBody>
        </p:sp>
        <p:sp>
          <p:nvSpPr>
            <p:cNvPr id="39" name="object 39" descr=""/>
            <p:cNvSpPr/>
            <p:nvPr/>
          </p:nvSpPr>
          <p:spPr>
            <a:xfrm>
              <a:off x="8702185" y="8820108"/>
              <a:ext cx="1047750" cy="17780"/>
            </a:xfrm>
            <a:custGeom>
              <a:avLst/>
              <a:gdLst/>
              <a:ahLst/>
              <a:cxnLst/>
              <a:rect l="l" t="t" r="r" b="b"/>
              <a:pathLst>
                <a:path w="1047750" h="17779">
                  <a:moveTo>
                    <a:pt x="0" y="0"/>
                  </a:moveTo>
                  <a:lnTo>
                    <a:pt x="1047715" y="17239"/>
                  </a:lnTo>
                </a:path>
              </a:pathLst>
            </a:custGeom>
            <a:ln w="35820">
              <a:solidFill>
                <a:srgbClr val="000000"/>
              </a:solidFill>
            </a:ln>
          </p:spPr>
          <p:txBody>
            <a:bodyPr wrap="square" lIns="0" tIns="0" rIns="0" bIns="0" rtlCol="0"/>
            <a:lstStyle/>
            <a:p/>
          </p:txBody>
        </p:sp>
        <p:sp>
          <p:nvSpPr>
            <p:cNvPr id="40" name="object 40" descr=""/>
            <p:cNvSpPr/>
            <p:nvPr/>
          </p:nvSpPr>
          <p:spPr>
            <a:xfrm>
              <a:off x="5623789" y="8234578"/>
              <a:ext cx="3112135" cy="1188720"/>
            </a:xfrm>
            <a:custGeom>
              <a:avLst/>
              <a:gdLst/>
              <a:ahLst/>
              <a:cxnLst/>
              <a:rect l="l" t="t" r="r" b="b"/>
              <a:pathLst>
                <a:path w="3112134" h="1188720">
                  <a:moveTo>
                    <a:pt x="2517489" y="1188354"/>
                  </a:moveTo>
                  <a:lnTo>
                    <a:pt x="0" y="1188354"/>
                  </a:lnTo>
                  <a:lnTo>
                    <a:pt x="0" y="0"/>
                  </a:lnTo>
                  <a:lnTo>
                    <a:pt x="2517489" y="0"/>
                  </a:lnTo>
                  <a:lnTo>
                    <a:pt x="3111667" y="594176"/>
                  </a:lnTo>
                  <a:lnTo>
                    <a:pt x="2517489" y="1188354"/>
                  </a:lnTo>
                  <a:close/>
                </a:path>
              </a:pathLst>
            </a:custGeom>
            <a:solidFill>
              <a:srgbClr val="6ED5FF"/>
            </a:solidFill>
          </p:spPr>
          <p:txBody>
            <a:bodyPr wrap="square" lIns="0" tIns="0" rIns="0" bIns="0" rtlCol="0"/>
            <a:lstStyle/>
            <a:p/>
          </p:txBody>
        </p:sp>
      </p:grpSp>
      <p:grpSp>
        <p:nvGrpSpPr>
          <p:cNvPr id="41" name="object 41" descr=""/>
          <p:cNvGrpSpPr/>
          <p:nvPr/>
        </p:nvGrpSpPr>
        <p:grpSpPr>
          <a:xfrm>
            <a:off x="1610412" y="10354873"/>
            <a:ext cx="5535295" cy="3018155"/>
            <a:chOff x="1610412" y="10354873"/>
            <a:chExt cx="5535295" cy="3018155"/>
          </a:xfrm>
        </p:grpSpPr>
        <p:sp>
          <p:nvSpPr>
            <p:cNvPr id="42" name="object 42" descr=""/>
            <p:cNvSpPr/>
            <p:nvPr/>
          </p:nvSpPr>
          <p:spPr>
            <a:xfrm>
              <a:off x="1628509" y="10551269"/>
              <a:ext cx="5514340" cy="2637155"/>
            </a:xfrm>
            <a:custGeom>
              <a:avLst/>
              <a:gdLst/>
              <a:ahLst/>
              <a:cxnLst/>
              <a:rect l="l" t="t" r="r" b="b"/>
              <a:pathLst>
                <a:path w="5514340" h="2637155">
                  <a:moveTo>
                    <a:pt x="4852618" y="2636896"/>
                  </a:moveTo>
                  <a:lnTo>
                    <a:pt x="662674" y="2636896"/>
                  </a:lnTo>
                  <a:lnTo>
                    <a:pt x="614948" y="2635177"/>
                  </a:lnTo>
                  <a:lnTo>
                    <a:pt x="567746" y="2630065"/>
                  </a:lnTo>
                  <a:lnTo>
                    <a:pt x="521235" y="2621629"/>
                  </a:lnTo>
                  <a:lnTo>
                    <a:pt x="475583" y="2609939"/>
                  </a:lnTo>
                  <a:lnTo>
                    <a:pt x="430956" y="2595064"/>
                  </a:lnTo>
                  <a:lnTo>
                    <a:pt x="387522" y="2577073"/>
                  </a:lnTo>
                  <a:lnTo>
                    <a:pt x="345448" y="2556035"/>
                  </a:lnTo>
                  <a:lnTo>
                    <a:pt x="304900" y="2532021"/>
                  </a:lnTo>
                  <a:lnTo>
                    <a:pt x="266047" y="2505098"/>
                  </a:lnTo>
                  <a:lnTo>
                    <a:pt x="229056" y="2475336"/>
                  </a:lnTo>
                  <a:lnTo>
                    <a:pt x="194092" y="2442804"/>
                  </a:lnTo>
                  <a:lnTo>
                    <a:pt x="161561" y="2407841"/>
                  </a:lnTo>
                  <a:lnTo>
                    <a:pt x="131799" y="2370849"/>
                  </a:lnTo>
                  <a:lnTo>
                    <a:pt x="104876" y="2331996"/>
                  </a:lnTo>
                  <a:lnTo>
                    <a:pt x="80861" y="2291449"/>
                  </a:lnTo>
                  <a:lnTo>
                    <a:pt x="59823" y="2249375"/>
                  </a:lnTo>
                  <a:lnTo>
                    <a:pt x="41832" y="2205941"/>
                  </a:lnTo>
                  <a:lnTo>
                    <a:pt x="26957" y="2161314"/>
                  </a:lnTo>
                  <a:lnTo>
                    <a:pt x="15267" y="2115662"/>
                  </a:lnTo>
                  <a:lnTo>
                    <a:pt x="6831" y="2069151"/>
                  </a:lnTo>
                  <a:lnTo>
                    <a:pt x="1719" y="2021949"/>
                  </a:lnTo>
                  <a:lnTo>
                    <a:pt x="0" y="1974222"/>
                  </a:lnTo>
                  <a:lnTo>
                    <a:pt x="0" y="662674"/>
                  </a:lnTo>
                  <a:lnTo>
                    <a:pt x="1719" y="614947"/>
                  </a:lnTo>
                  <a:lnTo>
                    <a:pt x="6831" y="567746"/>
                  </a:lnTo>
                  <a:lnTo>
                    <a:pt x="15267" y="521235"/>
                  </a:lnTo>
                  <a:lnTo>
                    <a:pt x="26957" y="475582"/>
                  </a:lnTo>
                  <a:lnTo>
                    <a:pt x="41832" y="430956"/>
                  </a:lnTo>
                  <a:lnTo>
                    <a:pt x="59823" y="387522"/>
                  </a:lnTo>
                  <a:lnTo>
                    <a:pt x="80861" y="345447"/>
                  </a:lnTo>
                  <a:lnTo>
                    <a:pt x="104876" y="304900"/>
                  </a:lnTo>
                  <a:lnTo>
                    <a:pt x="131799" y="266047"/>
                  </a:lnTo>
                  <a:lnTo>
                    <a:pt x="161561" y="229055"/>
                  </a:lnTo>
                  <a:lnTo>
                    <a:pt x="194092" y="194092"/>
                  </a:lnTo>
                  <a:lnTo>
                    <a:pt x="229056" y="161560"/>
                  </a:lnTo>
                  <a:lnTo>
                    <a:pt x="266047" y="131798"/>
                  </a:lnTo>
                  <a:lnTo>
                    <a:pt x="304900" y="104875"/>
                  </a:lnTo>
                  <a:lnTo>
                    <a:pt x="345448" y="80861"/>
                  </a:lnTo>
                  <a:lnTo>
                    <a:pt x="387522" y="59823"/>
                  </a:lnTo>
                  <a:lnTo>
                    <a:pt x="430956" y="41832"/>
                  </a:lnTo>
                  <a:lnTo>
                    <a:pt x="475583" y="26957"/>
                  </a:lnTo>
                  <a:lnTo>
                    <a:pt x="521235" y="15267"/>
                  </a:lnTo>
                  <a:lnTo>
                    <a:pt x="567746" y="6831"/>
                  </a:lnTo>
                  <a:lnTo>
                    <a:pt x="614948" y="1719"/>
                  </a:lnTo>
                  <a:lnTo>
                    <a:pt x="662674" y="0"/>
                  </a:lnTo>
                  <a:lnTo>
                    <a:pt x="4852618" y="0"/>
                  </a:lnTo>
                  <a:lnTo>
                    <a:pt x="4900344" y="1719"/>
                  </a:lnTo>
                  <a:lnTo>
                    <a:pt x="4947546" y="6831"/>
                  </a:lnTo>
                  <a:lnTo>
                    <a:pt x="4994057" y="15267"/>
                  </a:lnTo>
                  <a:lnTo>
                    <a:pt x="5039709" y="26957"/>
                  </a:lnTo>
                  <a:lnTo>
                    <a:pt x="5084336" y="41832"/>
                  </a:lnTo>
                  <a:lnTo>
                    <a:pt x="5127770" y="59823"/>
                  </a:lnTo>
                  <a:lnTo>
                    <a:pt x="5169844" y="80861"/>
                  </a:lnTo>
                  <a:lnTo>
                    <a:pt x="5210391" y="104875"/>
                  </a:lnTo>
                  <a:lnTo>
                    <a:pt x="5249244" y="131798"/>
                  </a:lnTo>
                  <a:lnTo>
                    <a:pt x="5286236" y="161560"/>
                  </a:lnTo>
                  <a:lnTo>
                    <a:pt x="5321199" y="194092"/>
                  </a:lnTo>
                  <a:lnTo>
                    <a:pt x="5353731" y="229055"/>
                  </a:lnTo>
                  <a:lnTo>
                    <a:pt x="5383493" y="266047"/>
                  </a:lnTo>
                  <a:lnTo>
                    <a:pt x="5410416" y="304900"/>
                  </a:lnTo>
                  <a:lnTo>
                    <a:pt x="5434431" y="345447"/>
                  </a:lnTo>
                  <a:lnTo>
                    <a:pt x="5455469" y="387522"/>
                  </a:lnTo>
                  <a:lnTo>
                    <a:pt x="5473460" y="430956"/>
                  </a:lnTo>
                  <a:lnTo>
                    <a:pt x="5488335" y="475582"/>
                  </a:lnTo>
                  <a:lnTo>
                    <a:pt x="5500025" y="521235"/>
                  </a:lnTo>
                  <a:lnTo>
                    <a:pt x="5508461" y="567746"/>
                  </a:lnTo>
                  <a:lnTo>
                    <a:pt x="5513573" y="614947"/>
                  </a:lnTo>
                  <a:lnTo>
                    <a:pt x="5513969" y="625942"/>
                  </a:lnTo>
                  <a:lnTo>
                    <a:pt x="5513969" y="2010954"/>
                  </a:lnTo>
                  <a:lnTo>
                    <a:pt x="5508461" y="2069151"/>
                  </a:lnTo>
                  <a:lnTo>
                    <a:pt x="5500025" y="2115662"/>
                  </a:lnTo>
                  <a:lnTo>
                    <a:pt x="5488335" y="2161314"/>
                  </a:lnTo>
                  <a:lnTo>
                    <a:pt x="5473460" y="2205941"/>
                  </a:lnTo>
                  <a:lnTo>
                    <a:pt x="5455469" y="2249375"/>
                  </a:lnTo>
                  <a:lnTo>
                    <a:pt x="5434431" y="2291449"/>
                  </a:lnTo>
                  <a:lnTo>
                    <a:pt x="5410416" y="2331996"/>
                  </a:lnTo>
                  <a:lnTo>
                    <a:pt x="5383493" y="2370849"/>
                  </a:lnTo>
                  <a:lnTo>
                    <a:pt x="5353731" y="2407841"/>
                  </a:lnTo>
                  <a:lnTo>
                    <a:pt x="5321199" y="2442804"/>
                  </a:lnTo>
                  <a:lnTo>
                    <a:pt x="5286236" y="2475336"/>
                  </a:lnTo>
                  <a:lnTo>
                    <a:pt x="5249244" y="2505098"/>
                  </a:lnTo>
                  <a:lnTo>
                    <a:pt x="5210391" y="2532021"/>
                  </a:lnTo>
                  <a:lnTo>
                    <a:pt x="5169844" y="2556035"/>
                  </a:lnTo>
                  <a:lnTo>
                    <a:pt x="5127770" y="2577073"/>
                  </a:lnTo>
                  <a:lnTo>
                    <a:pt x="5084336" y="2595064"/>
                  </a:lnTo>
                  <a:lnTo>
                    <a:pt x="5039709" y="2609939"/>
                  </a:lnTo>
                  <a:lnTo>
                    <a:pt x="4994057" y="2621629"/>
                  </a:lnTo>
                  <a:lnTo>
                    <a:pt x="4947546" y="2630065"/>
                  </a:lnTo>
                  <a:lnTo>
                    <a:pt x="4900344" y="2635177"/>
                  </a:lnTo>
                  <a:lnTo>
                    <a:pt x="4852618" y="2636896"/>
                  </a:lnTo>
                  <a:close/>
                </a:path>
              </a:pathLst>
            </a:custGeom>
            <a:solidFill>
              <a:srgbClr val="53A3F9"/>
            </a:solidFill>
          </p:spPr>
          <p:txBody>
            <a:bodyPr wrap="square" lIns="0" tIns="0" rIns="0" bIns="0" rtlCol="0"/>
            <a:lstStyle/>
            <a:p/>
          </p:txBody>
        </p:sp>
        <p:sp>
          <p:nvSpPr>
            <p:cNvPr id="43" name="object 43" descr=""/>
            <p:cNvSpPr/>
            <p:nvPr/>
          </p:nvSpPr>
          <p:spPr>
            <a:xfrm>
              <a:off x="2565336" y="10366539"/>
              <a:ext cx="3780790" cy="3006725"/>
            </a:xfrm>
            <a:custGeom>
              <a:avLst/>
              <a:gdLst/>
              <a:ahLst/>
              <a:cxnLst/>
              <a:rect l="l" t="t" r="r" b="b"/>
              <a:pathLst>
                <a:path w="3780790" h="3006725">
                  <a:moveTo>
                    <a:pt x="282625" y="0"/>
                  </a:moveTo>
                  <a:lnTo>
                    <a:pt x="0" y="0"/>
                  </a:lnTo>
                  <a:lnTo>
                    <a:pt x="0" y="3006191"/>
                  </a:lnTo>
                  <a:lnTo>
                    <a:pt x="282625" y="3006191"/>
                  </a:lnTo>
                  <a:lnTo>
                    <a:pt x="282625" y="0"/>
                  </a:lnTo>
                  <a:close/>
                </a:path>
                <a:path w="3780790" h="3006725">
                  <a:moveTo>
                    <a:pt x="3780612" y="0"/>
                  </a:moveTo>
                  <a:lnTo>
                    <a:pt x="3497973" y="0"/>
                  </a:lnTo>
                  <a:lnTo>
                    <a:pt x="3497973" y="3006191"/>
                  </a:lnTo>
                  <a:lnTo>
                    <a:pt x="3780612" y="3006191"/>
                  </a:lnTo>
                  <a:lnTo>
                    <a:pt x="3780612" y="0"/>
                  </a:lnTo>
                  <a:close/>
                </a:path>
              </a:pathLst>
            </a:custGeom>
            <a:solidFill>
              <a:srgbClr val="000000"/>
            </a:solidFill>
          </p:spPr>
          <p:txBody>
            <a:bodyPr wrap="square" lIns="0" tIns="0" rIns="0" bIns="0" rtlCol="0"/>
            <a:lstStyle/>
            <a:p/>
          </p:txBody>
        </p:sp>
        <p:pic>
          <p:nvPicPr>
            <p:cNvPr id="44" name="object 44" descr=""/>
            <p:cNvPicPr/>
            <p:nvPr/>
          </p:nvPicPr>
          <p:blipFill>
            <a:blip r:embed="rId5" cstate="print"/>
            <a:stretch>
              <a:fillRect/>
            </a:stretch>
          </p:blipFill>
          <p:spPr>
            <a:xfrm>
              <a:off x="3721806" y="10550860"/>
              <a:ext cx="1445271" cy="277606"/>
            </a:xfrm>
            <a:prstGeom prst="rect">
              <a:avLst/>
            </a:prstGeom>
          </p:spPr>
        </p:pic>
        <p:sp>
          <p:nvSpPr>
            <p:cNvPr id="45" name="object 45" descr=""/>
            <p:cNvSpPr/>
            <p:nvPr/>
          </p:nvSpPr>
          <p:spPr>
            <a:xfrm>
              <a:off x="2949410" y="10354873"/>
              <a:ext cx="528955" cy="528955"/>
            </a:xfrm>
            <a:custGeom>
              <a:avLst/>
              <a:gdLst/>
              <a:ahLst/>
              <a:cxnLst/>
              <a:rect l="l" t="t" r="r" b="b"/>
              <a:pathLst>
                <a:path w="528954" h="528954">
                  <a:moveTo>
                    <a:pt x="490609" y="528348"/>
                  </a:moveTo>
                  <a:lnTo>
                    <a:pt x="37739" y="528348"/>
                  </a:lnTo>
                  <a:lnTo>
                    <a:pt x="23053" y="525386"/>
                  </a:lnTo>
                  <a:lnTo>
                    <a:pt x="11057" y="517304"/>
                  </a:lnTo>
                  <a:lnTo>
                    <a:pt x="2967" y="505310"/>
                  </a:lnTo>
                  <a:lnTo>
                    <a:pt x="0" y="490609"/>
                  </a:lnTo>
                  <a:lnTo>
                    <a:pt x="0" y="37739"/>
                  </a:lnTo>
                  <a:lnTo>
                    <a:pt x="2967" y="23053"/>
                  </a:lnTo>
                  <a:lnTo>
                    <a:pt x="11057" y="11057"/>
                  </a:lnTo>
                  <a:lnTo>
                    <a:pt x="23053" y="2967"/>
                  </a:lnTo>
                  <a:lnTo>
                    <a:pt x="37739" y="0"/>
                  </a:lnTo>
                  <a:lnTo>
                    <a:pt x="490609" y="0"/>
                  </a:lnTo>
                  <a:lnTo>
                    <a:pt x="505310" y="2967"/>
                  </a:lnTo>
                  <a:lnTo>
                    <a:pt x="517304" y="11057"/>
                  </a:lnTo>
                  <a:lnTo>
                    <a:pt x="525386" y="23053"/>
                  </a:lnTo>
                  <a:lnTo>
                    <a:pt x="528348" y="37739"/>
                  </a:lnTo>
                  <a:lnTo>
                    <a:pt x="528348" y="490609"/>
                  </a:lnTo>
                  <a:lnTo>
                    <a:pt x="525386" y="505310"/>
                  </a:lnTo>
                  <a:lnTo>
                    <a:pt x="517304" y="517304"/>
                  </a:lnTo>
                  <a:lnTo>
                    <a:pt x="505310" y="525386"/>
                  </a:lnTo>
                  <a:lnTo>
                    <a:pt x="490609" y="528348"/>
                  </a:lnTo>
                  <a:close/>
                </a:path>
              </a:pathLst>
            </a:custGeom>
            <a:solidFill>
              <a:srgbClr val="53A3F9"/>
            </a:solidFill>
          </p:spPr>
          <p:txBody>
            <a:bodyPr wrap="square" lIns="0" tIns="0" rIns="0" bIns="0" rtlCol="0"/>
            <a:lstStyle/>
            <a:p/>
          </p:txBody>
        </p:sp>
        <p:sp>
          <p:nvSpPr>
            <p:cNvPr id="46" name="object 46" descr=""/>
            <p:cNvSpPr/>
            <p:nvPr/>
          </p:nvSpPr>
          <p:spPr>
            <a:xfrm>
              <a:off x="1628510" y="11869716"/>
              <a:ext cx="5499100" cy="0"/>
            </a:xfrm>
            <a:custGeom>
              <a:avLst/>
              <a:gdLst/>
              <a:ahLst/>
              <a:cxnLst/>
              <a:rect l="l" t="t" r="r" b="b"/>
              <a:pathLst>
                <a:path w="5499100" h="0">
                  <a:moveTo>
                    <a:pt x="0" y="0"/>
                  </a:moveTo>
                  <a:lnTo>
                    <a:pt x="5498498" y="0"/>
                  </a:lnTo>
                </a:path>
              </a:pathLst>
            </a:custGeom>
            <a:ln w="35820">
              <a:solidFill>
                <a:srgbClr val="000000"/>
              </a:solidFill>
            </a:ln>
          </p:spPr>
          <p:txBody>
            <a:bodyPr wrap="square" lIns="0" tIns="0" rIns="0" bIns="0" rtlCol="0"/>
            <a:lstStyle/>
            <a:p/>
          </p:txBody>
        </p:sp>
        <p:sp>
          <p:nvSpPr>
            <p:cNvPr id="47" name="object 47" descr=""/>
            <p:cNvSpPr/>
            <p:nvPr/>
          </p:nvSpPr>
          <p:spPr>
            <a:xfrm>
              <a:off x="7055353" y="11815985"/>
              <a:ext cx="71755" cy="107950"/>
            </a:xfrm>
            <a:custGeom>
              <a:avLst/>
              <a:gdLst/>
              <a:ahLst/>
              <a:cxnLst/>
              <a:rect l="l" t="t" r="r" b="b"/>
              <a:pathLst>
                <a:path w="71754" h="107950">
                  <a:moveTo>
                    <a:pt x="0" y="0"/>
                  </a:moveTo>
                  <a:lnTo>
                    <a:pt x="71654" y="53730"/>
                  </a:lnTo>
                  <a:lnTo>
                    <a:pt x="0" y="107460"/>
                  </a:lnTo>
                </a:path>
              </a:pathLst>
            </a:custGeom>
            <a:ln w="35825">
              <a:solidFill>
                <a:srgbClr val="000000"/>
              </a:solidFill>
            </a:ln>
          </p:spPr>
          <p:txBody>
            <a:bodyPr wrap="square" lIns="0" tIns="0" rIns="0" bIns="0" rtlCol="0"/>
            <a:lstStyle/>
            <a:p/>
          </p:txBody>
        </p:sp>
        <p:pic>
          <p:nvPicPr>
            <p:cNvPr id="48" name="object 48" descr=""/>
            <p:cNvPicPr/>
            <p:nvPr/>
          </p:nvPicPr>
          <p:blipFill>
            <a:blip r:embed="rId6" cstate="print"/>
            <a:stretch>
              <a:fillRect/>
            </a:stretch>
          </p:blipFill>
          <p:spPr>
            <a:xfrm>
              <a:off x="5543820" y="12686458"/>
              <a:ext cx="136261" cy="134877"/>
            </a:xfrm>
            <a:prstGeom prst="rect">
              <a:avLst/>
            </a:prstGeom>
          </p:spPr>
        </p:pic>
        <p:sp>
          <p:nvSpPr>
            <p:cNvPr id="49" name="object 49" descr=""/>
            <p:cNvSpPr/>
            <p:nvPr/>
          </p:nvSpPr>
          <p:spPr>
            <a:xfrm>
              <a:off x="5341294" y="10618624"/>
              <a:ext cx="281940" cy="2146935"/>
            </a:xfrm>
            <a:custGeom>
              <a:avLst/>
              <a:gdLst/>
              <a:ahLst/>
              <a:cxnLst/>
              <a:rect l="l" t="t" r="r" b="b"/>
              <a:pathLst>
                <a:path w="281939" h="2146934">
                  <a:moveTo>
                    <a:pt x="281835" y="1323337"/>
                  </a:moveTo>
                  <a:lnTo>
                    <a:pt x="281835" y="2141386"/>
                  </a:lnTo>
                  <a:lnTo>
                    <a:pt x="276831" y="2146339"/>
                  </a:lnTo>
                  <a:lnTo>
                    <a:pt x="264480" y="2146339"/>
                  </a:lnTo>
                  <a:lnTo>
                    <a:pt x="259476" y="2141386"/>
                  </a:lnTo>
                  <a:lnTo>
                    <a:pt x="259476" y="1332496"/>
                  </a:lnTo>
                  <a:lnTo>
                    <a:pt x="0" y="1075656"/>
                  </a:lnTo>
                  <a:lnTo>
                    <a:pt x="0" y="4933"/>
                  </a:lnTo>
                  <a:lnTo>
                    <a:pt x="5004" y="0"/>
                  </a:lnTo>
                  <a:lnTo>
                    <a:pt x="17335" y="0"/>
                  </a:lnTo>
                  <a:lnTo>
                    <a:pt x="22339" y="4933"/>
                  </a:lnTo>
                  <a:lnTo>
                    <a:pt x="22339" y="1066496"/>
                  </a:lnTo>
                  <a:lnTo>
                    <a:pt x="281835" y="1323337"/>
                  </a:lnTo>
                  <a:close/>
                </a:path>
              </a:pathLst>
            </a:custGeom>
            <a:solidFill>
              <a:srgbClr val="DA2828"/>
            </a:solidFill>
          </p:spPr>
          <p:txBody>
            <a:bodyPr wrap="square" lIns="0" tIns="0" rIns="0" bIns="0" rtlCol="0"/>
            <a:lstStyle/>
            <a:p/>
          </p:txBody>
        </p:sp>
      </p:grpSp>
      <p:sp>
        <p:nvSpPr>
          <p:cNvPr id="50" name="object 50" descr=""/>
          <p:cNvSpPr txBox="1"/>
          <p:nvPr/>
        </p:nvSpPr>
        <p:spPr>
          <a:xfrm>
            <a:off x="3621350" y="11388854"/>
            <a:ext cx="1362710" cy="458470"/>
          </a:xfrm>
          <a:prstGeom prst="rect">
            <a:avLst/>
          </a:prstGeom>
        </p:spPr>
        <p:txBody>
          <a:bodyPr wrap="square" lIns="0" tIns="11430" rIns="0" bIns="0" rtlCol="0" vert="horz">
            <a:spAutoFit/>
          </a:bodyPr>
          <a:lstStyle/>
          <a:p>
            <a:pPr marL="12700">
              <a:lnSpc>
                <a:spcPct val="100000"/>
              </a:lnSpc>
              <a:spcBef>
                <a:spcPts val="90"/>
              </a:spcBef>
            </a:pPr>
            <a:r>
              <a:rPr dirty="0" sz="2850" spc="-240">
                <a:latin typeface="Times New Roman"/>
                <a:ea typeface="Times New Roman"/>
                <a:cs typeface="Times New Roman"/>
                <a:sym typeface="Times New Roman"/>
              </a:rPr>
              <a:t>Recommended installation</a:t>
            </a:r>
            <a:r>
              <a:rPr dirty="0" sz="2800" spc="-155">
                <a:latin typeface="SimSun"/>
                <a:cs typeface="SimSun"/>
              </a:rPr>
              <a:t/>
            </a:r>
            <a:endParaRPr sz="2800">
              <a:latin typeface="SimSun"/>
              <a:cs typeface="SimSun"/>
            </a:endParaRPr>
          </a:p>
        </p:txBody>
      </p:sp>
      <p:sp>
        <p:nvSpPr>
          <p:cNvPr id="51" name="object 51" descr=""/>
          <p:cNvSpPr txBox="1"/>
          <p:nvPr/>
        </p:nvSpPr>
        <p:spPr>
          <a:xfrm>
            <a:off x="3621350" y="11855520"/>
            <a:ext cx="1362710" cy="457200"/>
          </a:xfrm>
          <a:prstGeom prst="rect">
            <a:avLst/>
          </a:prstGeom>
        </p:spPr>
        <p:txBody>
          <a:bodyPr wrap="square" lIns="0" tIns="16510" rIns="0" bIns="0" rtlCol="0" vert="horz">
            <a:spAutoFit/>
          </a:bodyPr>
          <a:lstStyle/>
          <a:p>
            <a:pPr marL="12700">
              <a:lnSpc>
                <a:spcPct val="100000"/>
              </a:lnSpc>
              <a:spcBef>
                <a:spcPts val="130"/>
              </a:spcBef>
            </a:pPr>
            <a:r>
              <a:rPr dirty="0" sz="2800" spc="-165">
                <a:latin typeface="Times New Roman"/>
                <a:ea typeface="Times New Roman"/>
                <a:cs typeface="Times New Roman"/>
                <a:sym typeface="Times New Roman"/>
              </a:rPr>
              <a:t>yellow zone</a:t>
            </a:r>
            <a:endParaRPr sz="2800">
              <a:latin typeface="SimSun"/>
              <a:cs typeface="SimSun"/>
            </a:endParaRPr>
          </a:p>
        </p:txBody>
      </p:sp>
      <p:grpSp>
        <p:nvGrpSpPr>
          <p:cNvPr id="52" name="object 52" descr=""/>
          <p:cNvGrpSpPr/>
          <p:nvPr/>
        </p:nvGrpSpPr>
        <p:grpSpPr>
          <a:xfrm>
            <a:off x="5169685" y="10555884"/>
            <a:ext cx="347980" cy="2265680"/>
            <a:chOff x="5169685" y="10555884"/>
            <a:chExt cx="347980" cy="2265680"/>
          </a:xfrm>
        </p:grpSpPr>
        <p:pic>
          <p:nvPicPr>
            <p:cNvPr id="53" name="object 53" descr=""/>
            <p:cNvPicPr/>
            <p:nvPr/>
          </p:nvPicPr>
          <p:blipFill>
            <a:blip r:embed="rId7" cstate="print"/>
            <a:stretch>
              <a:fillRect/>
            </a:stretch>
          </p:blipFill>
          <p:spPr>
            <a:xfrm>
              <a:off x="5377574" y="12682559"/>
              <a:ext cx="139870" cy="138715"/>
            </a:xfrm>
            <a:prstGeom prst="rect">
              <a:avLst/>
            </a:prstGeom>
          </p:spPr>
        </p:pic>
        <p:sp>
          <p:nvSpPr>
            <p:cNvPr id="54" name="object 54" descr=""/>
            <p:cNvSpPr/>
            <p:nvPr/>
          </p:nvSpPr>
          <p:spPr>
            <a:xfrm>
              <a:off x="5169685" y="10555884"/>
              <a:ext cx="289560" cy="2207895"/>
            </a:xfrm>
            <a:custGeom>
              <a:avLst/>
              <a:gdLst/>
              <a:ahLst/>
              <a:cxnLst/>
              <a:rect l="l" t="t" r="r" b="b"/>
              <a:pathLst>
                <a:path w="289560" h="2207895">
                  <a:moveTo>
                    <a:pt x="289300" y="1360992"/>
                  </a:moveTo>
                  <a:lnTo>
                    <a:pt x="289300" y="2202319"/>
                  </a:lnTo>
                  <a:lnTo>
                    <a:pt x="284163" y="2207413"/>
                  </a:lnTo>
                  <a:lnTo>
                    <a:pt x="271485" y="2207413"/>
                  </a:lnTo>
                  <a:lnTo>
                    <a:pt x="266348" y="2202319"/>
                  </a:lnTo>
                  <a:lnTo>
                    <a:pt x="266348" y="1370413"/>
                  </a:lnTo>
                  <a:lnTo>
                    <a:pt x="0" y="1106264"/>
                  </a:lnTo>
                  <a:lnTo>
                    <a:pt x="0" y="5073"/>
                  </a:lnTo>
                  <a:lnTo>
                    <a:pt x="5136" y="0"/>
                  </a:lnTo>
                  <a:lnTo>
                    <a:pt x="17794" y="0"/>
                  </a:lnTo>
                  <a:lnTo>
                    <a:pt x="22931" y="5073"/>
                  </a:lnTo>
                  <a:lnTo>
                    <a:pt x="22931" y="1096843"/>
                  </a:lnTo>
                  <a:lnTo>
                    <a:pt x="289300" y="1360992"/>
                  </a:lnTo>
                  <a:close/>
                </a:path>
              </a:pathLst>
            </a:custGeom>
            <a:solidFill>
              <a:srgbClr val="DE4F36"/>
            </a:solidFill>
          </p:spPr>
          <p:txBody>
            <a:bodyPr wrap="square" lIns="0" tIns="0" rIns="0" bIns="0" rtlCol="0"/>
            <a:lstStyle/>
            <a:p/>
          </p:txBody>
        </p:sp>
      </p:grpSp>
      <p:sp>
        <p:nvSpPr>
          <p:cNvPr id="55" name="object 55" descr=""/>
          <p:cNvSpPr/>
          <p:nvPr/>
        </p:nvSpPr>
        <p:spPr>
          <a:xfrm>
            <a:off x="1493164" y="15632900"/>
            <a:ext cx="831850" cy="219075"/>
          </a:xfrm>
          <a:custGeom>
            <a:avLst/>
            <a:gdLst/>
            <a:ahLst/>
            <a:cxnLst/>
            <a:rect l="l" t="t" r="r" b="b"/>
            <a:pathLst>
              <a:path w="831850" h="219075">
                <a:moveTo>
                  <a:pt x="831342" y="171069"/>
                </a:moveTo>
                <a:lnTo>
                  <a:pt x="573443" y="171069"/>
                </a:lnTo>
                <a:lnTo>
                  <a:pt x="573443" y="0"/>
                </a:lnTo>
                <a:lnTo>
                  <a:pt x="255816" y="0"/>
                </a:lnTo>
                <a:lnTo>
                  <a:pt x="255816" y="171069"/>
                </a:lnTo>
                <a:lnTo>
                  <a:pt x="0" y="171069"/>
                </a:lnTo>
                <a:lnTo>
                  <a:pt x="0" y="218567"/>
                </a:lnTo>
                <a:lnTo>
                  <a:pt x="831342" y="218567"/>
                </a:lnTo>
                <a:lnTo>
                  <a:pt x="831342" y="171069"/>
                </a:lnTo>
                <a:close/>
              </a:path>
            </a:pathLst>
          </a:custGeom>
          <a:solidFill>
            <a:srgbClr val="000000"/>
          </a:solidFill>
        </p:spPr>
        <p:txBody>
          <a:bodyPr wrap="square" lIns="0" tIns="0" rIns="0" bIns="0" rtlCol="0"/>
          <a:lstStyle/>
          <a:p/>
        </p:txBody>
      </p:sp>
      <p:sp>
        <p:nvSpPr>
          <p:cNvPr id="56" name="object 56" descr=""/>
          <p:cNvSpPr/>
          <p:nvPr/>
        </p:nvSpPr>
        <p:spPr>
          <a:xfrm>
            <a:off x="1475714" y="16163937"/>
            <a:ext cx="799465" cy="375285"/>
          </a:xfrm>
          <a:custGeom>
            <a:avLst/>
            <a:gdLst/>
            <a:ahLst/>
            <a:cxnLst/>
            <a:rect l="l" t="t" r="r" b="b"/>
            <a:pathLst>
              <a:path w="799464" h="375284">
                <a:moveTo>
                  <a:pt x="549541" y="0"/>
                </a:moveTo>
                <a:lnTo>
                  <a:pt x="231927" y="0"/>
                </a:lnTo>
                <a:lnTo>
                  <a:pt x="231927" y="193675"/>
                </a:lnTo>
                <a:lnTo>
                  <a:pt x="549541" y="193675"/>
                </a:lnTo>
                <a:lnTo>
                  <a:pt x="549541" y="0"/>
                </a:lnTo>
                <a:close/>
              </a:path>
              <a:path w="799464" h="375284">
                <a:moveTo>
                  <a:pt x="798995" y="307670"/>
                </a:moveTo>
                <a:lnTo>
                  <a:pt x="796848" y="261048"/>
                </a:lnTo>
                <a:lnTo>
                  <a:pt x="798626" y="253009"/>
                </a:lnTo>
                <a:lnTo>
                  <a:pt x="790676" y="235140"/>
                </a:lnTo>
                <a:lnTo>
                  <a:pt x="753021" y="216801"/>
                </a:lnTo>
                <a:lnTo>
                  <a:pt x="665721" y="207327"/>
                </a:lnTo>
                <a:lnTo>
                  <a:pt x="634580" y="204558"/>
                </a:lnTo>
                <a:lnTo>
                  <a:pt x="559714" y="200609"/>
                </a:lnTo>
                <a:lnTo>
                  <a:pt x="468871" y="201930"/>
                </a:lnTo>
                <a:lnTo>
                  <a:pt x="389839" y="214998"/>
                </a:lnTo>
                <a:lnTo>
                  <a:pt x="355942" y="209956"/>
                </a:lnTo>
                <a:lnTo>
                  <a:pt x="275742" y="202526"/>
                </a:lnTo>
                <a:lnTo>
                  <a:pt x="181495" y="204203"/>
                </a:lnTo>
                <a:lnTo>
                  <a:pt x="105448" y="226504"/>
                </a:lnTo>
                <a:lnTo>
                  <a:pt x="86575" y="230352"/>
                </a:lnTo>
                <a:lnTo>
                  <a:pt x="46482" y="242811"/>
                </a:lnTo>
                <a:lnTo>
                  <a:pt x="9893" y="265366"/>
                </a:lnTo>
                <a:lnTo>
                  <a:pt x="1562" y="299415"/>
                </a:lnTo>
                <a:lnTo>
                  <a:pt x="0" y="311454"/>
                </a:lnTo>
                <a:lnTo>
                  <a:pt x="5613" y="336194"/>
                </a:lnTo>
                <a:lnTo>
                  <a:pt x="33896" y="356616"/>
                </a:lnTo>
                <a:lnTo>
                  <a:pt x="100342" y="355701"/>
                </a:lnTo>
                <a:lnTo>
                  <a:pt x="121196" y="359219"/>
                </a:lnTo>
                <a:lnTo>
                  <a:pt x="173990" y="364655"/>
                </a:lnTo>
                <a:lnTo>
                  <a:pt x="244017" y="364324"/>
                </a:lnTo>
                <a:lnTo>
                  <a:pt x="316611" y="350583"/>
                </a:lnTo>
                <a:lnTo>
                  <a:pt x="332041" y="354799"/>
                </a:lnTo>
                <a:lnTo>
                  <a:pt x="369824" y="362254"/>
                </a:lnTo>
                <a:lnTo>
                  <a:pt x="417195" y="365150"/>
                </a:lnTo>
                <a:lnTo>
                  <a:pt x="461365" y="355701"/>
                </a:lnTo>
                <a:lnTo>
                  <a:pt x="486956" y="362178"/>
                </a:lnTo>
                <a:lnTo>
                  <a:pt x="549922" y="372960"/>
                </a:lnTo>
                <a:lnTo>
                  <a:pt x="629475" y="375119"/>
                </a:lnTo>
                <a:lnTo>
                  <a:pt x="704888" y="355701"/>
                </a:lnTo>
                <a:lnTo>
                  <a:pt x="724763" y="351523"/>
                </a:lnTo>
                <a:lnTo>
                  <a:pt x="765556" y="336677"/>
                </a:lnTo>
                <a:lnTo>
                  <a:pt x="798995" y="307670"/>
                </a:lnTo>
                <a:close/>
              </a:path>
            </a:pathLst>
          </a:custGeom>
          <a:solidFill>
            <a:srgbClr val="000000"/>
          </a:solidFill>
        </p:spPr>
        <p:txBody>
          <a:bodyPr wrap="square" lIns="0" tIns="0" rIns="0" bIns="0" rtlCol="0"/>
          <a:lstStyle/>
          <a:p/>
        </p:txBody>
      </p:sp>
      <p:sp>
        <p:nvSpPr>
          <p:cNvPr id="57" name="object 57" descr=""/>
          <p:cNvSpPr/>
          <p:nvPr/>
        </p:nvSpPr>
        <p:spPr>
          <a:xfrm>
            <a:off x="1476171" y="16915027"/>
            <a:ext cx="826135" cy="344170"/>
          </a:xfrm>
          <a:custGeom>
            <a:avLst/>
            <a:gdLst/>
            <a:ahLst/>
            <a:cxnLst/>
            <a:rect l="l" t="t" r="r" b="b"/>
            <a:pathLst>
              <a:path w="826135" h="344169">
                <a:moveTo>
                  <a:pt x="826084" y="192074"/>
                </a:moveTo>
                <a:lnTo>
                  <a:pt x="817422" y="145364"/>
                </a:lnTo>
                <a:lnTo>
                  <a:pt x="564070" y="192316"/>
                </a:lnTo>
                <a:lnTo>
                  <a:pt x="564070" y="0"/>
                </a:lnTo>
                <a:lnTo>
                  <a:pt x="246443" y="0"/>
                </a:lnTo>
                <a:lnTo>
                  <a:pt x="246443" y="193662"/>
                </a:lnTo>
                <a:lnTo>
                  <a:pt x="556793" y="193662"/>
                </a:lnTo>
                <a:lnTo>
                  <a:pt x="0" y="296849"/>
                </a:lnTo>
                <a:lnTo>
                  <a:pt x="8648" y="343560"/>
                </a:lnTo>
                <a:lnTo>
                  <a:pt x="826084" y="192074"/>
                </a:lnTo>
                <a:close/>
              </a:path>
            </a:pathLst>
          </a:custGeom>
          <a:solidFill>
            <a:srgbClr val="000000"/>
          </a:solidFill>
        </p:spPr>
        <p:txBody>
          <a:bodyPr wrap="square" lIns="0" tIns="0" rIns="0" bIns="0" rtlCol="0"/>
          <a:lstStyle/>
          <a:p/>
        </p:txBody>
      </p:sp>
      <p:grpSp>
        <p:nvGrpSpPr>
          <p:cNvPr id="58" name="object 58" descr=""/>
          <p:cNvGrpSpPr/>
          <p:nvPr/>
        </p:nvGrpSpPr>
        <p:grpSpPr>
          <a:xfrm>
            <a:off x="1597025" y="17462210"/>
            <a:ext cx="572770" cy="497205"/>
            <a:chOff x="1597025" y="17462210"/>
            <a:chExt cx="572770" cy="497205"/>
          </a:xfrm>
        </p:grpSpPr>
        <p:sp>
          <p:nvSpPr>
            <p:cNvPr id="59" name="object 59" descr=""/>
            <p:cNvSpPr/>
            <p:nvPr/>
          </p:nvSpPr>
          <p:spPr>
            <a:xfrm>
              <a:off x="1731082" y="17462210"/>
              <a:ext cx="318135" cy="193675"/>
            </a:xfrm>
            <a:custGeom>
              <a:avLst/>
              <a:gdLst/>
              <a:ahLst/>
              <a:cxnLst/>
              <a:rect l="l" t="t" r="r" b="b"/>
              <a:pathLst>
                <a:path w="318135" h="193675">
                  <a:moveTo>
                    <a:pt x="317618" y="193669"/>
                  </a:moveTo>
                  <a:lnTo>
                    <a:pt x="0" y="193669"/>
                  </a:lnTo>
                  <a:lnTo>
                    <a:pt x="0" y="0"/>
                  </a:lnTo>
                  <a:lnTo>
                    <a:pt x="317618" y="0"/>
                  </a:lnTo>
                  <a:lnTo>
                    <a:pt x="317618" y="193669"/>
                  </a:lnTo>
                  <a:close/>
                </a:path>
              </a:pathLst>
            </a:custGeom>
            <a:solidFill>
              <a:srgbClr val="000000"/>
            </a:solidFill>
          </p:spPr>
          <p:txBody>
            <a:bodyPr wrap="square" lIns="0" tIns="0" rIns="0" bIns="0" rtlCol="0"/>
            <a:lstStyle/>
            <a:p/>
          </p:txBody>
        </p:sp>
        <p:sp>
          <p:nvSpPr>
            <p:cNvPr id="60" name="object 60" descr=""/>
            <p:cNvSpPr/>
            <p:nvPr/>
          </p:nvSpPr>
          <p:spPr>
            <a:xfrm>
              <a:off x="1597025" y="17663716"/>
              <a:ext cx="572770" cy="295275"/>
            </a:xfrm>
            <a:custGeom>
              <a:avLst/>
              <a:gdLst/>
              <a:ahLst/>
              <a:cxnLst/>
              <a:rect l="l" t="t" r="r" b="b"/>
              <a:pathLst>
                <a:path w="572769" h="295275">
                  <a:moveTo>
                    <a:pt x="294644" y="0"/>
                  </a:moveTo>
                  <a:lnTo>
                    <a:pt x="340996" y="5159"/>
                  </a:lnTo>
                  <a:lnTo>
                    <a:pt x="384743" y="17350"/>
                  </a:lnTo>
                  <a:lnTo>
                    <a:pt x="425314" y="35964"/>
                  </a:lnTo>
                  <a:lnTo>
                    <a:pt x="462138" y="60395"/>
                  </a:lnTo>
                  <a:lnTo>
                    <a:pt x="494642" y="90036"/>
                  </a:lnTo>
                  <a:lnTo>
                    <a:pt x="522255" y="124279"/>
                  </a:lnTo>
                  <a:lnTo>
                    <a:pt x="544406" y="162516"/>
                  </a:lnTo>
                  <a:lnTo>
                    <a:pt x="560525" y="204142"/>
                  </a:lnTo>
                  <a:lnTo>
                    <a:pt x="570038" y="248549"/>
                  </a:lnTo>
                  <a:lnTo>
                    <a:pt x="572375" y="295128"/>
                  </a:lnTo>
                  <a:lnTo>
                    <a:pt x="486736" y="292527"/>
                  </a:lnTo>
                  <a:lnTo>
                    <a:pt x="482826" y="246357"/>
                  </a:lnTo>
                  <a:lnTo>
                    <a:pt x="468991" y="203646"/>
                  </a:lnTo>
                  <a:lnTo>
                    <a:pt x="446407" y="165643"/>
                  </a:lnTo>
                  <a:lnTo>
                    <a:pt x="416247" y="133593"/>
                  </a:lnTo>
                  <a:lnTo>
                    <a:pt x="379684" y="108744"/>
                  </a:lnTo>
                  <a:lnTo>
                    <a:pt x="337891" y="92344"/>
                  </a:lnTo>
                  <a:lnTo>
                    <a:pt x="292043" y="85638"/>
                  </a:lnTo>
                  <a:lnTo>
                    <a:pt x="245873" y="89549"/>
                  </a:lnTo>
                  <a:lnTo>
                    <a:pt x="203162" y="103383"/>
                  </a:lnTo>
                  <a:lnTo>
                    <a:pt x="165158" y="125967"/>
                  </a:lnTo>
                  <a:lnTo>
                    <a:pt x="133109" y="156128"/>
                  </a:lnTo>
                  <a:lnTo>
                    <a:pt x="108260" y="192691"/>
                  </a:lnTo>
                  <a:lnTo>
                    <a:pt x="91860" y="234483"/>
                  </a:lnTo>
                  <a:lnTo>
                    <a:pt x="85154" y="280331"/>
                  </a:lnTo>
                  <a:lnTo>
                    <a:pt x="0" y="277745"/>
                  </a:lnTo>
                  <a:lnTo>
                    <a:pt x="5145" y="231393"/>
                  </a:lnTo>
                  <a:lnTo>
                    <a:pt x="17299" y="187645"/>
                  </a:lnTo>
                  <a:lnTo>
                    <a:pt x="35859" y="147072"/>
                  </a:lnTo>
                  <a:lnTo>
                    <a:pt x="60225" y="110247"/>
                  </a:lnTo>
                  <a:lnTo>
                    <a:pt x="89794" y="77741"/>
                  </a:lnTo>
                  <a:lnTo>
                    <a:pt x="123965" y="50125"/>
                  </a:lnTo>
                  <a:lnTo>
                    <a:pt x="162137" y="27972"/>
                  </a:lnTo>
                  <a:lnTo>
                    <a:pt x="203708" y="11852"/>
                  </a:lnTo>
                  <a:lnTo>
                    <a:pt x="248078" y="2337"/>
                  </a:lnTo>
                  <a:lnTo>
                    <a:pt x="294644" y="0"/>
                  </a:lnTo>
                  <a:close/>
                </a:path>
              </a:pathLst>
            </a:custGeom>
            <a:solidFill>
              <a:srgbClr val="08DFBE"/>
            </a:solidFill>
          </p:spPr>
          <p:txBody>
            <a:bodyPr wrap="square" lIns="0" tIns="0" rIns="0" bIns="0" rtlCol="0"/>
            <a:lstStyle/>
            <a:p/>
          </p:txBody>
        </p:sp>
      </p:grpSp>
      <p:grpSp>
        <p:nvGrpSpPr>
          <p:cNvPr id="61" name="object 61" descr=""/>
          <p:cNvGrpSpPr/>
          <p:nvPr/>
        </p:nvGrpSpPr>
        <p:grpSpPr>
          <a:xfrm>
            <a:off x="1604021" y="18128254"/>
            <a:ext cx="585470" cy="532765"/>
            <a:chOff x="1604021" y="18128254"/>
            <a:chExt cx="585470" cy="532765"/>
          </a:xfrm>
        </p:grpSpPr>
        <p:sp>
          <p:nvSpPr>
            <p:cNvPr id="62" name="object 62" descr=""/>
            <p:cNvSpPr/>
            <p:nvPr/>
          </p:nvSpPr>
          <p:spPr>
            <a:xfrm>
              <a:off x="1604021" y="18128254"/>
              <a:ext cx="369570" cy="283210"/>
            </a:xfrm>
            <a:custGeom>
              <a:avLst/>
              <a:gdLst/>
              <a:ahLst/>
              <a:cxnLst/>
              <a:rect l="l" t="t" r="r" b="b"/>
              <a:pathLst>
                <a:path w="369569" h="283209">
                  <a:moveTo>
                    <a:pt x="369206" y="191068"/>
                  </a:moveTo>
                  <a:lnTo>
                    <a:pt x="56247" y="283198"/>
                  </a:lnTo>
                  <a:lnTo>
                    <a:pt x="0" y="92129"/>
                  </a:lnTo>
                  <a:lnTo>
                    <a:pt x="312959" y="0"/>
                  </a:lnTo>
                  <a:lnTo>
                    <a:pt x="369206" y="191068"/>
                  </a:lnTo>
                  <a:close/>
                </a:path>
              </a:pathLst>
            </a:custGeom>
            <a:solidFill>
              <a:srgbClr val="000000"/>
            </a:solidFill>
          </p:spPr>
          <p:txBody>
            <a:bodyPr wrap="square" lIns="0" tIns="0" rIns="0" bIns="0" rtlCol="0"/>
            <a:lstStyle/>
            <a:p/>
          </p:txBody>
        </p:sp>
        <p:sp>
          <p:nvSpPr>
            <p:cNvPr id="63" name="object 63" descr=""/>
            <p:cNvSpPr/>
            <p:nvPr/>
          </p:nvSpPr>
          <p:spPr>
            <a:xfrm>
              <a:off x="1607337" y="18365009"/>
              <a:ext cx="581660" cy="295910"/>
            </a:xfrm>
            <a:custGeom>
              <a:avLst/>
              <a:gdLst/>
              <a:ahLst/>
              <a:cxnLst/>
              <a:rect l="l" t="t" r="r" b="b"/>
              <a:pathLst>
                <a:path w="581660" h="295909">
                  <a:moveTo>
                    <a:pt x="290547" y="0"/>
                  </a:moveTo>
                  <a:lnTo>
                    <a:pt x="337761" y="3867"/>
                  </a:lnTo>
                  <a:lnTo>
                    <a:pt x="382547" y="15063"/>
                  </a:lnTo>
                  <a:lnTo>
                    <a:pt x="424307" y="32980"/>
                  </a:lnTo>
                  <a:lnTo>
                    <a:pt x="462441" y="57010"/>
                  </a:lnTo>
                  <a:lnTo>
                    <a:pt x="496352" y="86545"/>
                  </a:lnTo>
                  <a:lnTo>
                    <a:pt x="525440" y="120978"/>
                  </a:lnTo>
                  <a:lnTo>
                    <a:pt x="549106" y="159699"/>
                  </a:lnTo>
                  <a:lnTo>
                    <a:pt x="566751" y="202101"/>
                  </a:lnTo>
                  <a:lnTo>
                    <a:pt x="577778" y="247576"/>
                  </a:lnTo>
                  <a:lnTo>
                    <a:pt x="581586" y="295516"/>
                  </a:lnTo>
                  <a:lnTo>
                    <a:pt x="494570" y="295516"/>
                  </a:lnTo>
                  <a:lnTo>
                    <a:pt x="489176" y="248047"/>
                  </a:lnTo>
                  <a:lnTo>
                    <a:pt x="473816" y="204455"/>
                  </a:lnTo>
                  <a:lnTo>
                    <a:pt x="449718" y="165989"/>
                  </a:lnTo>
                  <a:lnTo>
                    <a:pt x="418112" y="133897"/>
                  </a:lnTo>
                  <a:lnTo>
                    <a:pt x="380229" y="109428"/>
                  </a:lnTo>
                  <a:lnTo>
                    <a:pt x="337297" y="93832"/>
                  </a:lnTo>
                  <a:lnTo>
                    <a:pt x="290547" y="88355"/>
                  </a:lnTo>
                  <a:lnTo>
                    <a:pt x="243797" y="93832"/>
                  </a:lnTo>
                  <a:lnTo>
                    <a:pt x="200866" y="109428"/>
                  </a:lnTo>
                  <a:lnTo>
                    <a:pt x="162982" y="133897"/>
                  </a:lnTo>
                  <a:lnTo>
                    <a:pt x="131377" y="165989"/>
                  </a:lnTo>
                  <a:lnTo>
                    <a:pt x="107279" y="204455"/>
                  </a:lnTo>
                  <a:lnTo>
                    <a:pt x="91918" y="248047"/>
                  </a:lnTo>
                  <a:lnTo>
                    <a:pt x="86525" y="295516"/>
                  </a:lnTo>
                  <a:lnTo>
                    <a:pt x="0" y="295516"/>
                  </a:lnTo>
                  <a:lnTo>
                    <a:pt x="3794" y="247576"/>
                  </a:lnTo>
                  <a:lnTo>
                    <a:pt x="14784" y="202101"/>
                  </a:lnTo>
                  <a:lnTo>
                    <a:pt x="32374" y="159699"/>
                  </a:lnTo>
                  <a:lnTo>
                    <a:pt x="55973" y="120978"/>
                  </a:lnTo>
                  <a:lnTo>
                    <a:pt x="84988" y="86545"/>
                  </a:lnTo>
                  <a:lnTo>
                    <a:pt x="118826" y="57010"/>
                  </a:lnTo>
                  <a:lnTo>
                    <a:pt x="156894" y="32980"/>
                  </a:lnTo>
                  <a:lnTo>
                    <a:pt x="198598" y="15063"/>
                  </a:lnTo>
                  <a:lnTo>
                    <a:pt x="243347" y="3867"/>
                  </a:lnTo>
                  <a:lnTo>
                    <a:pt x="290547" y="0"/>
                  </a:lnTo>
                  <a:close/>
                </a:path>
              </a:pathLst>
            </a:custGeom>
            <a:solidFill>
              <a:srgbClr val="08DFBE"/>
            </a:solidFill>
          </p:spPr>
          <p:txBody>
            <a:bodyPr wrap="square" lIns="0" tIns="0" rIns="0" bIns="0" rtlCol="0"/>
            <a:lstStyle/>
            <a:p/>
          </p:txBody>
        </p:sp>
      </p:grpSp>
      <p:sp>
        <p:nvSpPr>
          <p:cNvPr id="64" name="object 64" descr=""/>
          <p:cNvSpPr txBox="1"/>
          <p:nvPr/>
        </p:nvSpPr>
        <p:spPr>
          <a:xfrm>
            <a:off x="1405210" y="1345646"/>
            <a:ext cx="1827530" cy="530860"/>
          </a:xfrm>
          <a:prstGeom prst="rect">
            <a:avLst/>
          </a:prstGeom>
        </p:spPr>
        <p:txBody>
          <a:bodyPr wrap="square" lIns="0" tIns="14604" rIns="0" bIns="0" rtlCol="0" vert="horz">
            <a:spAutoFit/>
          </a:bodyPr>
          <a:lstStyle/>
          <a:p>
            <a:pPr marL="12700">
              <a:lnSpc>
                <a:spcPct val="100000"/>
              </a:lnSpc>
              <a:spcBef>
                <a:spcPts val="114"/>
              </a:spcBef>
            </a:pPr>
            <a:r>
              <a:rPr dirty="0" sz="3300" spc="254">
                <a:solidFill>
                  <a:srgbClr val="2346E9"/>
                </a:solidFill>
                <a:latin typeface="Times New Roman"/>
                <a:ea typeface="Times New Roman"/>
                <a:cs typeface="Times New Roman"/>
                <a:sym typeface="Times New Roman"/>
              </a:rPr>
              <a:t>Installation Process</a:t>
            </a:r>
            <a:endParaRPr sz="3300">
              <a:latin typeface="SimSun"/>
              <a:cs typeface="SimSun"/>
            </a:endParaRPr>
          </a:p>
        </p:txBody>
      </p:sp>
      <p:sp>
        <p:nvSpPr>
          <p:cNvPr id="65" name="object 65" descr=""/>
          <p:cNvSpPr txBox="1"/>
          <p:nvPr/>
        </p:nvSpPr>
        <p:spPr>
          <a:xfrm>
            <a:off x="1615810" y="2756299"/>
            <a:ext cx="2282190" cy="511175"/>
          </a:xfrm>
          <a:prstGeom prst="rect">
            <a:avLst/>
          </a:prstGeom>
        </p:spPr>
        <p:txBody>
          <a:bodyPr wrap="square" lIns="0" tIns="17145" rIns="0" bIns="0" rtlCol="0" vert="horz">
            <a:spAutoFit/>
          </a:bodyPr>
          <a:lstStyle/>
          <a:p>
            <a:pPr marL="12700">
              <a:lnSpc>
                <a:spcPct val="100000"/>
              </a:lnSpc>
              <a:spcBef>
                <a:spcPts val="135"/>
              </a:spcBef>
            </a:pPr>
            <a:r>
              <a:rPr dirty="0" sz="3150" spc="-190">
                <a:latin typeface="Times New Roman"/>
                <a:ea typeface="Times New Roman"/>
                <a:cs typeface="Times New Roman"/>
                <a:sym typeface="Times New Roman"/>
              </a:rPr>
              <a:t>Received equipment for testing</a:t>
            </a:r>
            <a:endParaRPr sz="3150">
              <a:latin typeface="SimSun"/>
              <a:cs typeface="SimSun"/>
            </a:endParaRPr>
          </a:p>
        </p:txBody>
      </p:sp>
      <p:sp>
        <p:nvSpPr>
          <p:cNvPr id="66" name="object 66" descr=""/>
          <p:cNvSpPr txBox="1"/>
          <p:nvPr/>
        </p:nvSpPr>
        <p:spPr>
          <a:xfrm>
            <a:off x="6193312" y="2781116"/>
            <a:ext cx="1530350" cy="512445"/>
          </a:xfrm>
          <a:prstGeom prst="rect">
            <a:avLst/>
          </a:prstGeom>
        </p:spPr>
        <p:txBody>
          <a:bodyPr wrap="square" lIns="0" tIns="12065" rIns="0" bIns="0" rtlCol="0" vert="horz">
            <a:spAutoFit/>
          </a:bodyPr>
          <a:lstStyle/>
          <a:p>
            <a:pPr marL="12700">
              <a:lnSpc>
                <a:spcPct val="100000"/>
              </a:lnSpc>
              <a:spcBef>
                <a:spcPts val="95"/>
              </a:spcBef>
            </a:pPr>
            <a:r>
              <a:rPr dirty="0" sz="3150" spc="-195">
                <a:latin typeface="Times New Roman"/>
                <a:ea typeface="Times New Roman"/>
                <a:cs typeface="Times New Roman"/>
                <a:sym typeface="Times New Roman"/>
              </a:rPr>
              <a:t>The vehicle is parked level</a:t>
            </a:r>
            <a:r>
              <a:rPr dirty="0" sz="3200" spc="-310">
                <a:latin typeface="SimSun"/>
                <a:cs typeface="SimSun"/>
              </a:rPr>
              <a:t/>
            </a:r>
            <a:endParaRPr sz="3200">
              <a:latin typeface="SimSun"/>
              <a:cs typeface="SimSun"/>
            </a:endParaRPr>
          </a:p>
        </p:txBody>
      </p:sp>
      <p:sp>
        <p:nvSpPr>
          <p:cNvPr id="67" name="object 67" descr=""/>
          <p:cNvSpPr txBox="1"/>
          <p:nvPr/>
        </p:nvSpPr>
        <p:spPr>
          <a:xfrm>
            <a:off x="9911279" y="2791508"/>
            <a:ext cx="2282190" cy="511175"/>
          </a:xfrm>
          <a:prstGeom prst="rect">
            <a:avLst/>
          </a:prstGeom>
        </p:spPr>
        <p:txBody>
          <a:bodyPr wrap="square" lIns="0" tIns="17145" rIns="0" bIns="0" rtlCol="0" vert="horz">
            <a:spAutoFit/>
          </a:bodyPr>
          <a:lstStyle/>
          <a:p>
            <a:pPr marL="12700">
              <a:lnSpc>
                <a:spcPct val="100000"/>
              </a:lnSpc>
              <a:spcBef>
                <a:spcPts val="135"/>
              </a:spcBef>
            </a:pPr>
            <a:r>
              <a:rPr dirty="0" sz="3150" spc="-190">
                <a:latin typeface="Times New Roman"/>
                <a:ea typeface="Times New Roman"/>
                <a:cs typeface="Times New Roman"/>
                <a:sym typeface="Times New Roman"/>
              </a:rPr>
              <a:t>Measure the position of the fuel tank</a:t>
            </a:r>
            <a:endParaRPr sz="3150">
              <a:latin typeface="SimSun"/>
              <a:cs typeface="SimSun"/>
            </a:endParaRPr>
          </a:p>
        </p:txBody>
      </p:sp>
      <p:sp>
        <p:nvSpPr>
          <p:cNvPr id="68" name="object 68" descr=""/>
          <p:cNvSpPr txBox="1"/>
          <p:nvPr/>
        </p:nvSpPr>
        <p:spPr>
          <a:xfrm>
            <a:off x="10099335" y="5734129"/>
            <a:ext cx="1906270" cy="511175"/>
          </a:xfrm>
          <a:prstGeom prst="rect">
            <a:avLst/>
          </a:prstGeom>
        </p:spPr>
        <p:txBody>
          <a:bodyPr wrap="square" lIns="0" tIns="17145" rIns="0" bIns="0" rtlCol="0" vert="horz">
            <a:spAutoFit/>
          </a:bodyPr>
          <a:lstStyle/>
          <a:p>
            <a:pPr marL="12700">
              <a:lnSpc>
                <a:spcPct val="100000"/>
              </a:lnSpc>
              <a:spcBef>
                <a:spcPts val="135"/>
              </a:spcBef>
            </a:pPr>
            <a:r>
              <a:rPr dirty="0" sz="3150" spc="-185">
                <a:latin typeface="Times New Roman"/>
                <a:ea typeface="Times New Roman"/>
                <a:cs typeface="Times New Roman"/>
                <a:sym typeface="Times New Roman"/>
              </a:rPr>
              <a:t>Fixed sensor</a:t>
            </a:r>
            <a:endParaRPr sz="3150">
              <a:latin typeface="SimSun"/>
              <a:cs typeface="SimSun"/>
            </a:endParaRPr>
          </a:p>
        </p:txBody>
      </p:sp>
      <p:sp>
        <p:nvSpPr>
          <p:cNvPr id="69" name="object 69" descr=""/>
          <p:cNvSpPr txBox="1"/>
          <p:nvPr/>
        </p:nvSpPr>
        <p:spPr>
          <a:xfrm>
            <a:off x="10323211" y="8563660"/>
            <a:ext cx="1530350" cy="511175"/>
          </a:xfrm>
          <a:prstGeom prst="rect">
            <a:avLst/>
          </a:prstGeom>
        </p:spPr>
        <p:txBody>
          <a:bodyPr wrap="square" lIns="0" tIns="16510" rIns="0" bIns="0" rtlCol="0" vert="horz">
            <a:spAutoFit/>
          </a:bodyPr>
          <a:lstStyle/>
          <a:p>
            <a:pPr marL="12700">
              <a:lnSpc>
                <a:spcPct val="100000"/>
              </a:lnSpc>
              <a:spcBef>
                <a:spcPts val="130"/>
              </a:spcBef>
            </a:pPr>
            <a:r>
              <a:rPr dirty="0" sz="3150" spc="-185">
                <a:latin typeface="Times New Roman"/>
                <a:ea typeface="Times New Roman"/>
                <a:cs typeface="Times New Roman"/>
                <a:sym typeface="Times New Roman"/>
              </a:rPr>
              <a:t>Installation completed</a:t>
            </a:r>
            <a:endParaRPr sz="3150">
              <a:latin typeface="SimSun"/>
              <a:cs typeface="SimSun"/>
            </a:endParaRPr>
          </a:p>
        </p:txBody>
      </p:sp>
      <p:sp>
        <p:nvSpPr>
          <p:cNvPr id="70" name="object 70" descr=""/>
          <p:cNvSpPr txBox="1"/>
          <p:nvPr/>
        </p:nvSpPr>
        <p:spPr>
          <a:xfrm>
            <a:off x="6308837" y="8537108"/>
            <a:ext cx="1530350" cy="511175"/>
          </a:xfrm>
          <a:prstGeom prst="rect">
            <a:avLst/>
          </a:prstGeom>
        </p:spPr>
        <p:txBody>
          <a:bodyPr wrap="square" lIns="0" tIns="16510" rIns="0" bIns="0" rtlCol="0" vert="horz">
            <a:spAutoFit/>
          </a:bodyPr>
          <a:lstStyle/>
          <a:p>
            <a:pPr marL="12700">
              <a:lnSpc>
                <a:spcPct val="100000"/>
              </a:lnSpc>
              <a:spcBef>
                <a:spcPts val="130"/>
              </a:spcBef>
            </a:pPr>
            <a:r>
              <a:rPr dirty="0" sz="3150" spc="-185">
                <a:latin typeface="Times New Roman"/>
                <a:ea typeface="Times New Roman"/>
                <a:cs typeface="Times New Roman"/>
                <a:sym typeface="Times New Roman"/>
              </a:rPr>
              <a:t>fixed line</a:t>
            </a:r>
            <a:endParaRPr sz="3150">
              <a:latin typeface="SimSun"/>
              <a:cs typeface="SimSun"/>
            </a:endParaRPr>
          </a:p>
        </p:txBody>
      </p:sp>
      <p:sp>
        <p:nvSpPr>
          <p:cNvPr id="71" name="object 71" descr=""/>
          <p:cNvSpPr txBox="1"/>
          <p:nvPr/>
        </p:nvSpPr>
        <p:spPr>
          <a:xfrm>
            <a:off x="7220989" y="11424630"/>
            <a:ext cx="694055" cy="455930"/>
          </a:xfrm>
          <a:prstGeom prst="rect">
            <a:avLst/>
          </a:prstGeom>
        </p:spPr>
        <p:txBody>
          <a:bodyPr wrap="square" lIns="0" tIns="15240" rIns="0" bIns="0" rtlCol="0" vert="horz">
            <a:spAutoFit/>
          </a:bodyPr>
          <a:lstStyle/>
          <a:p>
            <a:pPr marL="12700">
              <a:lnSpc>
                <a:spcPct val="100000"/>
              </a:lnSpc>
              <a:spcBef>
                <a:spcPts val="120"/>
              </a:spcBef>
            </a:pPr>
            <a:r>
              <a:rPr dirty="0" sz="2800" spc="-150">
                <a:latin typeface="Times New Roman"/>
                <a:ea typeface="Times New Roman"/>
                <a:cs typeface="Times New Roman"/>
                <a:sym typeface="Times New Roman"/>
              </a:rPr>
              <a:t>front of the vehicle</a:t>
            </a:r>
            <a:endParaRPr sz="2800">
              <a:latin typeface="SimSun"/>
              <a:cs typeface="SimSun"/>
            </a:endParaRPr>
          </a:p>
        </p:txBody>
      </p:sp>
      <p:sp>
        <p:nvSpPr>
          <p:cNvPr id="72" name="object 72" descr=""/>
          <p:cNvSpPr txBox="1"/>
          <p:nvPr/>
        </p:nvSpPr>
        <p:spPr>
          <a:xfrm>
            <a:off x="809597" y="11423627"/>
            <a:ext cx="694055" cy="457200"/>
          </a:xfrm>
          <a:prstGeom prst="rect">
            <a:avLst/>
          </a:prstGeom>
        </p:spPr>
        <p:txBody>
          <a:bodyPr wrap="square" lIns="0" tIns="16510" rIns="0" bIns="0" rtlCol="0" vert="horz">
            <a:spAutoFit/>
          </a:bodyPr>
          <a:lstStyle/>
          <a:p>
            <a:pPr marL="12700">
              <a:lnSpc>
                <a:spcPct val="100000"/>
              </a:lnSpc>
              <a:spcBef>
                <a:spcPts val="130"/>
              </a:spcBef>
            </a:pPr>
            <a:r>
              <a:rPr dirty="0" sz="2800" spc="-150">
                <a:latin typeface="Times New Roman"/>
                <a:ea typeface="Times New Roman"/>
                <a:cs typeface="Times New Roman"/>
                <a:sym typeface="Times New Roman"/>
              </a:rPr>
              <a:t>rear of the car</a:t>
            </a:r>
            <a:endParaRPr sz="2800">
              <a:latin typeface="SimSun"/>
              <a:cs typeface="SimSun"/>
            </a:endParaRPr>
          </a:p>
        </p:txBody>
      </p:sp>
      <p:sp>
        <p:nvSpPr>
          <p:cNvPr id="73" name="object 73" descr=""/>
          <p:cNvSpPr txBox="1"/>
          <p:nvPr/>
        </p:nvSpPr>
        <p:spPr>
          <a:xfrm>
            <a:off x="2792307" y="13671643"/>
            <a:ext cx="3482340" cy="458470"/>
          </a:xfrm>
          <a:prstGeom prst="rect">
            <a:avLst/>
          </a:prstGeom>
        </p:spPr>
        <p:txBody>
          <a:bodyPr wrap="square" lIns="0" tIns="11430" rIns="0" bIns="0" rtlCol="0" vert="horz">
            <a:spAutoFit/>
          </a:bodyPr>
          <a:lstStyle/>
          <a:p>
            <a:pPr marL="12700">
              <a:lnSpc>
                <a:spcPct val="100000"/>
              </a:lnSpc>
              <a:spcBef>
                <a:spcPts val="90"/>
              </a:spcBef>
            </a:pPr>
            <a:r>
              <a:rPr dirty="0" sz="2800" spc="-180">
                <a:solidFill>
                  <a:srgbClr val="FF3131"/>
                </a:solidFill>
                <a:latin typeface="Times New Roman"/>
                <a:ea typeface="Times New Roman"/>
                <a:cs typeface="Times New Roman"/>
                <a:sym typeface="Times New Roman"/>
              </a:rPr>
              <a:t>Remember to keep the area clear and avoid obstacles</a:t>
            </a:r>
            <a:r>
              <a:rPr dirty="0" sz="2850" spc="-240">
                <a:solidFill>
                  <a:srgbClr val="FF3131"/>
                </a:solidFill>
                <a:latin typeface="SimSun"/>
                <a:cs typeface="SimSun"/>
              </a:rPr>
              <a:t/>
            </a:r>
            <a:r>
              <a:rPr dirty="0" sz="2800" spc="-270">
                <a:solidFill>
                  <a:srgbClr val="FF3131"/>
                </a:solidFill>
                <a:latin typeface="SimSun"/>
                <a:cs typeface="SimSun"/>
              </a:rPr>
              <a:t/>
            </a:r>
            <a:r>
              <a:rPr dirty="0" sz="2850" spc="-240">
                <a:solidFill>
                  <a:srgbClr val="FF3131"/>
                </a:solidFill>
                <a:latin typeface="SimSun"/>
                <a:cs typeface="SimSun"/>
              </a:rPr>
              <a:t/>
            </a:r>
            <a:r>
              <a:rPr dirty="0" sz="2800" spc="-195">
                <a:solidFill>
                  <a:srgbClr val="FF3131"/>
                </a:solidFill>
                <a:latin typeface="SimSun"/>
                <a:cs typeface="SimSun"/>
              </a:rPr>
              <a:t/>
            </a:r>
            <a:r>
              <a:rPr dirty="0" sz="2750" spc="-60">
                <a:solidFill>
                  <a:srgbClr val="FF3131"/>
                </a:solidFill>
                <a:latin typeface="SimSun"/>
                <a:cs typeface="SimSun"/>
              </a:rPr>
              <a:t/>
            </a:r>
            <a:endParaRPr sz="2750">
              <a:latin typeface="SimSun"/>
              <a:cs typeface="SimSun"/>
            </a:endParaRPr>
          </a:p>
        </p:txBody>
      </p:sp>
      <p:sp>
        <p:nvSpPr>
          <p:cNvPr id="74" name="object 74" descr=""/>
          <p:cNvSpPr txBox="1"/>
          <p:nvPr/>
        </p:nvSpPr>
        <p:spPr>
          <a:xfrm>
            <a:off x="8416462" y="10734160"/>
            <a:ext cx="4214495" cy="2353945"/>
          </a:xfrm>
          <a:prstGeom prst="rect">
            <a:avLst/>
          </a:prstGeom>
        </p:spPr>
        <p:txBody>
          <a:bodyPr wrap="square" lIns="0" tIns="12700" rIns="0" bIns="0" rtlCol="0" vert="horz">
            <a:spAutoFit/>
          </a:bodyPr>
          <a:lstStyle/>
          <a:p>
            <a:pPr marL="12700" marR="5080">
              <a:lnSpc>
                <a:spcPct val="107200"/>
              </a:lnSpc>
              <a:spcBef>
                <a:spcPts val="100"/>
              </a:spcBef>
              <a:tabLst>
                <a:tab pos="3866515" algn="l"/>
              </a:tabLst>
            </a:pPr>
            <a:r>
              <a:rPr dirty="0" sz="2800" spc="355">
                <a:solidFill>
                  <a:srgbClr val="DA2828"/>
                </a:solidFill>
                <a:latin typeface="Times New Roman"/>
                <a:ea typeface="Times New Roman"/>
                <a:cs typeface="Times New Roman"/>
                <a:sym typeface="Times New Roman"/>
              </a:rPr>
              <a:t>Horizontal angle: The vehicle is parked level, with the fuel tank's horizontal inclination angle being less than 5 degrees</a:t>
            </a:r>
            <a:r>
              <a:rPr dirty="0" sz="2850" spc="295">
                <a:solidFill>
                  <a:srgbClr val="DA2828"/>
                </a:solidFill>
                <a:latin typeface="SimSun"/>
                <a:cs typeface="SimSun"/>
              </a:rPr>
              <a:t/>
            </a:r>
            <a:r>
              <a:rPr dirty="0" sz="2800" spc="355">
                <a:solidFill>
                  <a:srgbClr val="DA2828"/>
                </a:solidFill>
                <a:latin typeface="SimSun"/>
                <a:cs typeface="SimSun"/>
              </a:rPr>
              <a:t/>
            </a:r>
            <a:r>
              <a:rPr dirty="0" sz="2850" spc="295">
                <a:solidFill>
                  <a:srgbClr val="DA2828"/>
                </a:solidFill>
                <a:latin typeface="SimSun"/>
                <a:cs typeface="SimSun"/>
              </a:rPr>
              <a:t/>
            </a:r>
            <a:r>
              <a:rPr dirty="0" sz="2800" spc="-175">
                <a:solidFill>
                  <a:srgbClr val="DA2828"/>
                </a:solidFill>
                <a:latin typeface="Lucida Sans Unicode"/>
                <a:cs typeface="Lucida Sans Unicode"/>
              </a:rPr>
              <a:t/>
            </a:r>
            <a:r>
              <a:rPr dirty="0" sz="2800" spc="-350">
                <a:solidFill>
                  <a:srgbClr val="DA2828"/>
                </a:solidFill>
                <a:latin typeface="Lucida Sans Unicode"/>
                <a:cs typeface="Lucida Sans Unicode"/>
              </a:rPr>
              <a:t> </a:t>
            </a:r>
            <a:r>
              <a:rPr dirty="0" sz="2800" spc="355">
                <a:solidFill>
                  <a:srgbClr val="DA2828"/>
                </a:solidFill>
                <a:latin typeface="SimSun"/>
                <a:cs typeface="SimSun"/>
              </a:rPr>
              <a:t/>
            </a:r>
            <a:r>
              <a:rPr dirty="0" sz="2850" spc="295">
                <a:solidFill>
                  <a:srgbClr val="DA2828"/>
                </a:solidFill>
                <a:latin typeface="SimSun"/>
                <a:cs typeface="SimSun"/>
              </a:rPr>
              <a:t/>
            </a:r>
            <a:r>
              <a:rPr dirty="0" sz="2800" spc="-175">
                <a:solidFill>
                  <a:srgbClr val="DA2828"/>
                </a:solidFill>
                <a:latin typeface="SimSun"/>
                <a:cs typeface="SimSun"/>
              </a:rPr>
              <a:t/>
            </a:r>
            <a:r>
              <a:rPr dirty="0" sz="2800" spc="-865">
                <a:solidFill>
                  <a:srgbClr val="DA2828"/>
                </a:solidFill>
                <a:latin typeface="SimSun"/>
                <a:cs typeface="SimSun"/>
              </a:rPr>
              <a:t> </a:t>
            </a:r>
            <a:r>
              <a:rPr dirty="0" sz="2800" spc="355">
                <a:solidFill>
                  <a:srgbClr val="DA2828"/>
                </a:solidFill>
                <a:latin typeface="SimSun"/>
                <a:cs typeface="SimSun"/>
              </a:rPr>
              <a:t/>
            </a:r>
            <a:r>
              <a:rPr dirty="0" sz="2800" spc="-50">
                <a:solidFill>
                  <a:srgbClr val="DA2828"/>
                </a:solidFill>
                <a:latin typeface="SimSun"/>
                <a:cs typeface="SimSun"/>
              </a:rPr>
              <a:t/>
            </a:r>
            <a:r>
              <a:rPr dirty="0" sz="2800" spc="355">
                <a:solidFill>
                  <a:srgbClr val="DA2828"/>
                </a:solidFill>
                <a:latin typeface="SimSun"/>
                <a:cs typeface="SimSun"/>
              </a:rPr>
              <a:t/>
            </a:r>
            <a:r>
              <a:rPr dirty="0" sz="2850" spc="295">
                <a:solidFill>
                  <a:srgbClr val="DA2828"/>
                </a:solidFill>
                <a:latin typeface="SimSun"/>
                <a:cs typeface="SimSun"/>
              </a:rPr>
              <a:t/>
            </a:r>
            <a:r>
              <a:rPr dirty="0" sz="2800" spc="355">
                <a:solidFill>
                  <a:srgbClr val="DA2828"/>
                </a:solidFill>
                <a:latin typeface="SimSun"/>
                <a:cs typeface="SimSun"/>
              </a:rPr>
              <a:t/>
            </a:r>
            <a:r>
              <a:rPr dirty="0" sz="2850" spc="295">
                <a:solidFill>
                  <a:srgbClr val="DA2828"/>
                </a:solidFill>
                <a:latin typeface="SimSun"/>
                <a:cs typeface="SimSun"/>
              </a:rPr>
              <a:t/>
            </a:r>
            <a:r>
              <a:rPr dirty="0" sz="2800" spc="355">
                <a:solidFill>
                  <a:srgbClr val="DA2828"/>
                </a:solidFill>
                <a:latin typeface="SimSun"/>
                <a:cs typeface="SimSun"/>
              </a:rPr>
              <a:t/>
            </a:r>
            <a:r>
              <a:rPr dirty="0" sz="2800">
                <a:solidFill>
                  <a:srgbClr val="DA2828"/>
                </a:solidFill>
                <a:latin typeface="SimSun"/>
                <a:cs typeface="SimSun"/>
              </a:rPr>
              <a:t/>
            </a:r>
            <a:r>
              <a:rPr dirty="0" sz="2800" spc="390">
                <a:solidFill>
                  <a:srgbClr val="DA2828"/>
                </a:solidFill>
                <a:latin typeface="SimSun"/>
                <a:cs typeface="SimSun"/>
              </a:rPr>
              <a:t> </a:t>
            </a:r>
            <a:r>
              <a:rPr dirty="0" sz="2800" spc="-50">
                <a:solidFill>
                  <a:srgbClr val="DA2828"/>
                </a:solidFill>
                <a:latin typeface="Lucida Sans Unicode"/>
                <a:cs typeface="Lucida Sans Unicode"/>
              </a:rPr>
              <a:t/>
            </a:r>
            <a:r>
              <a:rPr dirty="0" sz="2800">
                <a:solidFill>
                  <a:srgbClr val="DA2828"/>
                </a:solidFill>
                <a:latin typeface="Lucida Sans Unicode"/>
                <a:cs typeface="Lucida Sans Unicode"/>
              </a:rPr>
              <a:t>	</a:t>
            </a:r>
            <a:r>
              <a:rPr dirty="0" sz="2850" spc="-250">
                <a:solidFill>
                  <a:srgbClr val="DA2828"/>
                </a:solidFill>
                <a:latin typeface="SimSun"/>
                <a:cs typeface="SimSun"/>
              </a:rPr>
              <a:t/>
            </a:r>
            <a:endParaRPr sz="2850">
              <a:latin typeface="SimSun"/>
              <a:cs typeface="SimSun"/>
            </a:endParaRPr>
          </a:p>
          <a:p>
            <a:pPr>
              <a:lnSpc>
                <a:spcPct val="100000"/>
              </a:lnSpc>
              <a:spcBef>
                <a:spcPts val="285"/>
              </a:spcBef>
            </a:pPr>
            <a:endParaRPr sz="2600">
              <a:latin typeface="SimSun"/>
              <a:cs typeface="SimSun"/>
            </a:endParaRPr>
          </a:p>
          <a:p>
            <a:pPr marL="12700" marR="89535">
              <a:lnSpc>
                <a:spcPct val="108700"/>
              </a:lnSpc>
            </a:pPr>
            <a:r>
              <a:rPr dirty="0" sz="2800" spc="355">
                <a:latin typeface="Times New Roman"/>
                <a:ea typeface="Times New Roman"/>
                <a:cs typeface="Times New Roman"/>
                <a:sym typeface="Times New Roman"/>
              </a:rPr>
              <a:t>Oil level height: It's better to have oil level inside for installation</a:t>
            </a:r>
            <a:r>
              <a:rPr dirty="0" sz="2850" spc="295">
                <a:latin typeface="SimSun"/>
                <a:cs typeface="SimSun"/>
              </a:rPr>
              <a:t/>
            </a:r>
            <a:r>
              <a:rPr dirty="0" sz="2800" spc="-270">
                <a:latin typeface="Lucida Sans Unicode"/>
                <a:cs typeface="Lucida Sans Unicode"/>
              </a:rPr>
              <a:t/>
            </a:r>
            <a:r>
              <a:rPr dirty="0" sz="2800" spc="355">
                <a:latin typeface="SimSun"/>
                <a:cs typeface="SimSun"/>
              </a:rPr>
              <a:t/>
            </a:r>
            <a:r>
              <a:rPr dirty="0" sz="2850" spc="295">
                <a:latin typeface="SimSun"/>
                <a:cs typeface="SimSun"/>
              </a:rPr>
              <a:t/>
            </a:r>
            <a:r>
              <a:rPr dirty="0" sz="2800" spc="180">
                <a:latin typeface="SimSun"/>
                <a:cs typeface="SimSun"/>
              </a:rPr>
              <a:t/>
            </a:r>
            <a:r>
              <a:rPr dirty="0" sz="2800" spc="250">
                <a:latin typeface="SimSun"/>
                <a:cs typeface="SimSun"/>
              </a:rPr>
              <a:t/>
            </a:r>
            <a:endParaRPr sz="2800">
              <a:latin typeface="SimSun"/>
              <a:cs typeface="SimSun"/>
            </a:endParaRPr>
          </a:p>
        </p:txBody>
      </p:sp>
      <p:sp>
        <p:nvSpPr>
          <p:cNvPr id="75" name="object 75" descr=""/>
          <p:cNvSpPr txBox="1"/>
          <p:nvPr/>
        </p:nvSpPr>
        <p:spPr>
          <a:xfrm>
            <a:off x="8416462" y="13527040"/>
            <a:ext cx="4371340" cy="1423035"/>
          </a:xfrm>
          <a:prstGeom prst="rect">
            <a:avLst/>
          </a:prstGeom>
        </p:spPr>
        <p:txBody>
          <a:bodyPr wrap="square" lIns="0" tIns="45085" rIns="0" bIns="0" rtlCol="0" vert="horz">
            <a:spAutoFit/>
          </a:bodyPr>
          <a:lstStyle/>
          <a:p>
            <a:pPr marL="12700">
              <a:lnSpc>
                <a:spcPct val="100000"/>
              </a:lnSpc>
              <a:spcBef>
                <a:spcPts val="355"/>
              </a:spcBef>
            </a:pPr>
            <a:r>
              <a:rPr dirty="0" sz="2800" spc="355">
                <a:solidFill>
                  <a:srgbClr val="DE4F36"/>
                </a:solidFill>
                <a:latin typeface="Times New Roman"/>
                <a:ea typeface="Times New Roman"/>
                <a:cs typeface="Times New Roman"/>
                <a:sym typeface="Times New Roman"/>
              </a:rPr>
              <a:t>Avoid areas: oil pump, oil float</a:t>
            </a:r>
            <a:r>
              <a:rPr dirty="0" sz="2850" spc="295">
                <a:solidFill>
                  <a:srgbClr val="DE4F36"/>
                </a:solidFill>
                <a:latin typeface="SimSun"/>
                <a:cs typeface="SimSun"/>
              </a:rPr>
              <a:t/>
            </a:r>
            <a:r>
              <a:rPr dirty="0" sz="2800" spc="355">
                <a:solidFill>
                  <a:srgbClr val="DE4F36"/>
                </a:solidFill>
                <a:latin typeface="SimSun"/>
                <a:cs typeface="SimSun"/>
              </a:rPr>
              <a:t/>
            </a:r>
            <a:r>
              <a:rPr dirty="0" sz="2800" spc="-265">
                <a:solidFill>
                  <a:srgbClr val="DE4F36"/>
                </a:solidFill>
                <a:latin typeface="Lucida Sans Unicode"/>
                <a:cs typeface="Lucida Sans Unicode"/>
              </a:rPr>
              <a:t/>
            </a:r>
            <a:r>
              <a:rPr dirty="0" sz="2800" spc="355">
                <a:solidFill>
                  <a:srgbClr val="DE4F36"/>
                </a:solidFill>
                <a:latin typeface="SimSun"/>
                <a:cs typeface="SimSun"/>
              </a:rPr>
              <a:t/>
            </a:r>
            <a:r>
              <a:rPr dirty="0" sz="900" spc="905">
                <a:solidFill>
                  <a:srgbClr val="DE4F36"/>
                </a:solidFill>
                <a:latin typeface="SimSun"/>
                <a:cs typeface="SimSun"/>
              </a:rPr>
              <a:t/>
            </a:r>
            <a:r>
              <a:rPr dirty="0" sz="2800" spc="150">
                <a:solidFill>
                  <a:srgbClr val="DE4F36"/>
                </a:solidFill>
                <a:latin typeface="SimSun"/>
                <a:cs typeface="SimSun"/>
              </a:rPr>
              <a:t/>
            </a:r>
            <a:endParaRPr sz="2800">
              <a:latin typeface="SimSun"/>
              <a:cs typeface="SimSun"/>
            </a:endParaRPr>
          </a:p>
          <a:p>
            <a:pPr marL="12700" marR="5080">
              <a:lnSpc>
                <a:spcPts val="3670"/>
              </a:lnSpc>
              <a:spcBef>
                <a:spcPts val="90"/>
              </a:spcBef>
            </a:pPr>
            <a:r>
              <a:rPr dirty="0" sz="2800" spc="355">
                <a:solidFill>
                  <a:srgbClr val="DE4F36"/>
                </a:solidFill>
                <a:latin typeface="Times New Roman"/>
                <a:ea typeface="Times New Roman"/>
                <a:cs typeface="Times New Roman"/>
                <a:sym typeface="Times New Roman"/>
              </a:rPr>
              <a:t>Obstacles such as sub-units, heating tubes, oil tank partitions, and oil rods</a:t>
            </a:r>
            <a:r>
              <a:rPr dirty="0" sz="900" spc="890">
                <a:solidFill>
                  <a:srgbClr val="DE4F36"/>
                </a:solidFill>
                <a:latin typeface="SimSun"/>
                <a:cs typeface="SimSun"/>
              </a:rPr>
              <a:t/>
            </a:r>
            <a:r>
              <a:rPr dirty="0" sz="2800" spc="345">
                <a:solidFill>
                  <a:srgbClr val="DE4F36"/>
                </a:solidFill>
                <a:latin typeface="SimSun"/>
                <a:cs typeface="SimSun"/>
              </a:rPr>
              <a:t/>
            </a:r>
            <a:r>
              <a:rPr dirty="0" sz="900" spc="890">
                <a:solidFill>
                  <a:srgbClr val="DE4F36"/>
                </a:solidFill>
                <a:latin typeface="SimSun"/>
                <a:cs typeface="SimSun"/>
              </a:rPr>
              <a:t/>
            </a:r>
            <a:r>
              <a:rPr dirty="0" sz="2800" spc="345">
                <a:solidFill>
                  <a:srgbClr val="DE4F36"/>
                </a:solidFill>
                <a:latin typeface="SimSun"/>
                <a:cs typeface="SimSun"/>
              </a:rPr>
              <a:t/>
            </a:r>
            <a:r>
              <a:rPr dirty="0" sz="900" spc="1675">
                <a:solidFill>
                  <a:srgbClr val="DE4F36"/>
                </a:solidFill>
                <a:latin typeface="SimSun"/>
                <a:cs typeface="SimSun"/>
              </a:rPr>
              <a:t/>
            </a:r>
            <a:r>
              <a:rPr dirty="0" sz="2800" spc="345">
                <a:solidFill>
                  <a:srgbClr val="DE4F36"/>
                </a:solidFill>
                <a:latin typeface="SimSun"/>
                <a:cs typeface="SimSun"/>
              </a:rPr>
              <a:t/>
            </a:r>
            <a:r>
              <a:rPr dirty="0" sz="2750" spc="-50">
                <a:solidFill>
                  <a:srgbClr val="DE4F36"/>
                </a:solidFill>
                <a:latin typeface="SimSun"/>
                <a:cs typeface="SimSun"/>
              </a:rPr>
              <a:t/>
            </a:r>
            <a:endParaRPr sz="2750">
              <a:latin typeface="SimSun"/>
              <a:cs typeface="SimSun"/>
            </a:endParaRPr>
          </a:p>
        </p:txBody>
      </p:sp>
      <p:sp>
        <p:nvSpPr>
          <p:cNvPr id="76" name="object 76" descr=""/>
          <p:cNvSpPr txBox="1"/>
          <p:nvPr/>
        </p:nvSpPr>
        <p:spPr>
          <a:xfrm>
            <a:off x="8416462" y="15391683"/>
            <a:ext cx="4129404" cy="956310"/>
          </a:xfrm>
          <a:prstGeom prst="rect">
            <a:avLst/>
          </a:prstGeom>
        </p:spPr>
        <p:txBody>
          <a:bodyPr wrap="square" lIns="0" tIns="17145" rIns="0" bIns="0" rtlCol="0" vert="horz">
            <a:spAutoFit/>
          </a:bodyPr>
          <a:lstStyle/>
          <a:p>
            <a:pPr marL="12700" marR="5080">
              <a:lnSpc>
                <a:spcPct val="107600"/>
              </a:lnSpc>
              <a:spcBef>
                <a:spcPts val="135"/>
              </a:spcBef>
            </a:pPr>
            <a:r>
              <a:rPr dirty="0" sz="2800" spc="355">
                <a:latin typeface="Times New Roman"/>
                <a:ea typeface="Times New Roman"/>
                <a:cs typeface="Times New Roman"/>
                <a:sym typeface="Times New Roman"/>
              </a:rPr>
              <a:t>Installation area: The installation point should be as close as possible to the middle of the bottom of the fuel tank</a:t>
            </a:r>
            <a:r>
              <a:rPr dirty="0" sz="2800" spc="-270">
                <a:latin typeface="Lucida Sans Unicode"/>
                <a:cs typeface="Lucida Sans Unicode"/>
              </a:rPr>
              <a:t/>
            </a:r>
            <a:r>
              <a:rPr dirty="0" sz="2800" spc="260">
                <a:latin typeface="SimSun"/>
                <a:cs typeface="SimSun"/>
              </a:rPr>
              <a:t/>
            </a:r>
            <a:r>
              <a:rPr dirty="0" sz="2800" spc="355">
                <a:latin typeface="SimSun"/>
                <a:cs typeface="SimSun"/>
              </a:rPr>
              <a:t/>
            </a:r>
            <a:r>
              <a:rPr dirty="0" sz="2850" spc="295">
                <a:latin typeface="SimSun"/>
                <a:cs typeface="SimSun"/>
              </a:rPr>
              <a:t/>
            </a:r>
            <a:r>
              <a:rPr dirty="0" sz="2800" spc="260">
                <a:latin typeface="SimSun"/>
                <a:cs typeface="SimSun"/>
              </a:rPr>
              <a:t/>
            </a:r>
            <a:endParaRPr sz="2800">
              <a:latin typeface="SimSun"/>
              <a:cs typeface="SimSun"/>
            </a:endParaRPr>
          </a:p>
        </p:txBody>
      </p:sp>
      <p:sp>
        <p:nvSpPr>
          <p:cNvPr id="77" name="object 77" descr=""/>
          <p:cNvSpPr txBox="1"/>
          <p:nvPr/>
        </p:nvSpPr>
        <p:spPr>
          <a:xfrm>
            <a:off x="8416462" y="16787778"/>
            <a:ext cx="4371340" cy="1887855"/>
          </a:xfrm>
          <a:prstGeom prst="rect">
            <a:avLst/>
          </a:prstGeom>
        </p:spPr>
        <p:txBody>
          <a:bodyPr wrap="square" lIns="0" tIns="8255" rIns="0" bIns="0" rtlCol="0" vert="horz">
            <a:spAutoFit/>
          </a:bodyPr>
          <a:lstStyle/>
          <a:p>
            <a:pPr marL="12700" marR="5080">
              <a:lnSpc>
                <a:spcPct val="108300"/>
              </a:lnSpc>
              <a:spcBef>
                <a:spcPts val="65"/>
              </a:spcBef>
            </a:pPr>
            <a:r>
              <a:rPr dirty="0" sz="2800" spc="355">
                <a:latin typeface="Times New Roman"/>
                <a:ea typeface="Times New Roman"/>
                <a:cs typeface="Times New Roman"/>
                <a:sym typeface="Times New Roman"/>
              </a:rPr>
              <a:t>Installation surface: It should be flat and level. The installation distance should be just enough to reach the bottom of the fuel tank. After installation, no gaps should remain and it must be sealed properly.</a:t>
            </a:r>
            <a:r>
              <a:rPr dirty="0" sz="2800" spc="-265">
                <a:latin typeface="Lucida Sans Unicode"/>
                <a:cs typeface="Lucida Sans Unicode"/>
              </a:rPr>
              <a:t/>
            </a:r>
            <a:r>
              <a:rPr dirty="0" sz="2850" spc="295">
                <a:latin typeface="SimSun"/>
                <a:cs typeface="SimSun"/>
              </a:rPr>
              <a:t/>
            </a:r>
            <a:r>
              <a:rPr dirty="0" sz="2800" spc="40">
                <a:latin typeface="SimSun"/>
                <a:cs typeface="SimSun"/>
              </a:rPr>
              <a:t/>
            </a:r>
            <a:r>
              <a:rPr dirty="0" sz="2800" spc="355">
                <a:latin typeface="SimSun"/>
                <a:cs typeface="SimSun"/>
              </a:rPr>
              <a:t/>
            </a:r>
            <a:r>
              <a:rPr dirty="0" sz="2850" spc="295">
                <a:latin typeface="SimSun"/>
                <a:cs typeface="SimSun"/>
              </a:rPr>
              <a:t/>
            </a:r>
            <a:r>
              <a:rPr dirty="0" sz="2800" spc="85">
                <a:latin typeface="SimSun"/>
                <a:cs typeface="SimSun"/>
              </a:rPr>
              <a:t/>
            </a:r>
            <a:r>
              <a:rPr dirty="0" sz="2800" spc="155">
                <a:latin typeface="SimSun"/>
                <a:cs typeface="SimSun"/>
              </a:rPr>
              <a:t/>
            </a:r>
            <a:r>
              <a:rPr dirty="0" sz="2800" spc="355">
                <a:latin typeface="SimSun"/>
                <a:cs typeface="SimSun"/>
              </a:rPr>
              <a:t/>
            </a:r>
            <a:r>
              <a:rPr dirty="0" sz="900" spc="1675">
                <a:latin typeface="SimSun"/>
                <a:cs typeface="SimSun"/>
              </a:rPr>
              <a:t/>
            </a:r>
            <a:endParaRPr sz="900">
              <a:latin typeface="SimSun"/>
              <a:cs typeface="SimSun"/>
            </a:endParaRPr>
          </a:p>
        </p:txBody>
      </p:sp>
      <p:sp>
        <p:nvSpPr>
          <p:cNvPr id="78" name="object 78" descr=""/>
          <p:cNvSpPr txBox="1"/>
          <p:nvPr/>
        </p:nvSpPr>
        <p:spPr>
          <a:xfrm>
            <a:off x="7085273" y="15485972"/>
            <a:ext cx="761365" cy="455930"/>
          </a:xfrm>
          <a:prstGeom prst="rect">
            <a:avLst/>
          </a:prstGeom>
        </p:spPr>
        <p:txBody>
          <a:bodyPr wrap="square" lIns="0" tIns="15240" rIns="0" bIns="0" rtlCol="0" vert="horz">
            <a:spAutoFit/>
          </a:bodyPr>
          <a:lstStyle/>
          <a:p>
            <a:pPr marL="12700">
              <a:lnSpc>
                <a:spcPct val="100000"/>
              </a:lnSpc>
              <a:spcBef>
                <a:spcPts val="120"/>
              </a:spcBef>
            </a:pPr>
            <a:r>
              <a:rPr dirty="0" sz="2800" spc="114">
                <a:solidFill>
                  <a:srgbClr val="00BE62"/>
                </a:solidFill>
                <a:latin typeface="Times New Roman"/>
                <a:ea typeface="Times New Roman"/>
                <a:cs typeface="Times New Roman"/>
                <a:sym typeface="Times New Roman"/>
              </a:rPr>
              <a:t>correct</a:t>
            </a:r>
            <a:endParaRPr sz="2800">
              <a:latin typeface="SimSun"/>
              <a:cs typeface="SimSun"/>
            </a:endParaRPr>
          </a:p>
        </p:txBody>
      </p:sp>
      <p:sp>
        <p:nvSpPr>
          <p:cNvPr id="79" name="object 79" descr=""/>
          <p:cNvSpPr txBox="1"/>
          <p:nvPr/>
        </p:nvSpPr>
        <p:spPr>
          <a:xfrm>
            <a:off x="7085273" y="16160275"/>
            <a:ext cx="761365" cy="452755"/>
          </a:xfrm>
          <a:prstGeom prst="rect">
            <a:avLst/>
          </a:prstGeom>
        </p:spPr>
        <p:txBody>
          <a:bodyPr wrap="square" lIns="0" tIns="12700" rIns="0" bIns="0" rtlCol="0" vert="horz">
            <a:spAutoFit/>
          </a:bodyPr>
          <a:lstStyle/>
          <a:p>
            <a:pPr marL="12700">
              <a:lnSpc>
                <a:spcPct val="100000"/>
              </a:lnSpc>
              <a:spcBef>
                <a:spcPts val="100"/>
              </a:spcBef>
            </a:pPr>
            <a:r>
              <a:rPr dirty="0" sz="2800" spc="114">
                <a:solidFill>
                  <a:srgbClr val="FF3131"/>
                </a:solidFill>
                <a:latin typeface="Times New Roman"/>
                <a:ea typeface="Times New Roman"/>
                <a:cs typeface="Times New Roman"/>
                <a:sym typeface="Times New Roman"/>
              </a:rPr>
              <a:t>error</a:t>
            </a:r>
            <a:endParaRPr sz="2800">
              <a:latin typeface="SimSun"/>
              <a:cs typeface="SimSun"/>
            </a:endParaRPr>
          </a:p>
        </p:txBody>
      </p:sp>
      <p:sp>
        <p:nvSpPr>
          <p:cNvPr id="80" name="object 80" descr=""/>
          <p:cNvSpPr txBox="1"/>
          <p:nvPr/>
        </p:nvSpPr>
        <p:spPr>
          <a:xfrm>
            <a:off x="7085273" y="16831904"/>
            <a:ext cx="761365" cy="452755"/>
          </a:xfrm>
          <a:prstGeom prst="rect">
            <a:avLst/>
          </a:prstGeom>
        </p:spPr>
        <p:txBody>
          <a:bodyPr wrap="square" lIns="0" tIns="12700" rIns="0" bIns="0" rtlCol="0" vert="horz">
            <a:spAutoFit/>
          </a:bodyPr>
          <a:lstStyle/>
          <a:p>
            <a:pPr marL="12700">
              <a:lnSpc>
                <a:spcPct val="100000"/>
              </a:lnSpc>
              <a:spcBef>
                <a:spcPts val="100"/>
              </a:spcBef>
            </a:pPr>
            <a:r>
              <a:rPr dirty="0" sz="2800" spc="114">
                <a:solidFill>
                  <a:srgbClr val="FF3131"/>
                </a:solidFill>
                <a:latin typeface="Times New Roman"/>
                <a:ea typeface="Times New Roman"/>
                <a:cs typeface="Times New Roman"/>
                <a:sym typeface="Times New Roman"/>
              </a:rPr>
              <a:t>error</a:t>
            </a:r>
            <a:endParaRPr sz="2800">
              <a:latin typeface="SimSun"/>
              <a:cs typeface="SimSun"/>
            </a:endParaRPr>
          </a:p>
        </p:txBody>
      </p:sp>
      <p:sp>
        <p:nvSpPr>
          <p:cNvPr id="81" name="object 81" descr=""/>
          <p:cNvSpPr txBox="1"/>
          <p:nvPr/>
        </p:nvSpPr>
        <p:spPr>
          <a:xfrm>
            <a:off x="7085273" y="17500858"/>
            <a:ext cx="761365" cy="455930"/>
          </a:xfrm>
          <a:prstGeom prst="rect">
            <a:avLst/>
          </a:prstGeom>
        </p:spPr>
        <p:txBody>
          <a:bodyPr wrap="square" lIns="0" tIns="15240" rIns="0" bIns="0" rtlCol="0" vert="horz">
            <a:spAutoFit/>
          </a:bodyPr>
          <a:lstStyle/>
          <a:p>
            <a:pPr marL="12700">
              <a:lnSpc>
                <a:spcPct val="100000"/>
              </a:lnSpc>
              <a:spcBef>
                <a:spcPts val="120"/>
              </a:spcBef>
            </a:pPr>
            <a:r>
              <a:rPr dirty="0" sz="2800" spc="114">
                <a:solidFill>
                  <a:srgbClr val="00BE62"/>
                </a:solidFill>
                <a:latin typeface="Times New Roman"/>
                <a:ea typeface="Times New Roman"/>
                <a:cs typeface="Times New Roman"/>
                <a:sym typeface="Times New Roman"/>
              </a:rPr>
              <a:t>correct</a:t>
            </a:r>
            <a:endParaRPr sz="2800">
              <a:latin typeface="SimSun"/>
              <a:cs typeface="SimSun"/>
            </a:endParaRPr>
          </a:p>
        </p:txBody>
      </p:sp>
      <p:sp>
        <p:nvSpPr>
          <p:cNvPr id="82" name="object 82" descr=""/>
          <p:cNvSpPr txBox="1"/>
          <p:nvPr/>
        </p:nvSpPr>
        <p:spPr>
          <a:xfrm>
            <a:off x="7085273" y="18175163"/>
            <a:ext cx="761365" cy="452755"/>
          </a:xfrm>
          <a:prstGeom prst="rect">
            <a:avLst/>
          </a:prstGeom>
        </p:spPr>
        <p:txBody>
          <a:bodyPr wrap="square" lIns="0" tIns="12700" rIns="0" bIns="0" rtlCol="0" vert="horz">
            <a:spAutoFit/>
          </a:bodyPr>
          <a:lstStyle/>
          <a:p>
            <a:pPr marL="12700">
              <a:lnSpc>
                <a:spcPct val="100000"/>
              </a:lnSpc>
              <a:spcBef>
                <a:spcPts val="100"/>
              </a:spcBef>
            </a:pPr>
            <a:r>
              <a:rPr dirty="0" sz="2800" spc="114">
                <a:solidFill>
                  <a:srgbClr val="FF3131"/>
                </a:solidFill>
                <a:latin typeface="Times New Roman"/>
                <a:ea typeface="Times New Roman"/>
                <a:cs typeface="Times New Roman"/>
                <a:sym typeface="Times New Roman"/>
              </a:rPr>
              <a:t>error</a:t>
            </a:r>
            <a:endParaRPr sz="2800">
              <a:latin typeface="SimSun"/>
              <a:cs typeface="SimSun"/>
            </a:endParaRPr>
          </a:p>
        </p:txBody>
      </p:sp>
      <p:pic>
        <p:nvPicPr>
          <p:cNvPr id="83" name="object 83" descr=""/>
          <p:cNvPicPr/>
          <p:nvPr/>
        </p:nvPicPr>
        <p:blipFill>
          <a:blip r:embed="rId8" cstate="print"/>
          <a:stretch>
            <a:fillRect/>
          </a:stretch>
        </p:blipFill>
        <p:spPr>
          <a:xfrm>
            <a:off x="2593605" y="15715420"/>
            <a:ext cx="107460" cy="107460"/>
          </a:xfrm>
          <a:prstGeom prst="rect">
            <a:avLst/>
          </a:prstGeom>
        </p:spPr>
      </p:pic>
      <p:sp>
        <p:nvSpPr>
          <p:cNvPr id="84" name="object 84" descr=""/>
          <p:cNvSpPr txBox="1"/>
          <p:nvPr/>
        </p:nvSpPr>
        <p:spPr>
          <a:xfrm>
            <a:off x="2862569" y="15503210"/>
            <a:ext cx="3970020" cy="458470"/>
          </a:xfrm>
          <a:prstGeom prst="rect">
            <a:avLst/>
          </a:prstGeom>
        </p:spPr>
        <p:txBody>
          <a:bodyPr wrap="square" lIns="0" tIns="11430" rIns="0" bIns="0" rtlCol="0" vert="horz">
            <a:spAutoFit/>
          </a:bodyPr>
          <a:lstStyle/>
          <a:p>
            <a:pPr marL="12700">
              <a:lnSpc>
                <a:spcPct val="100000"/>
              </a:lnSpc>
              <a:spcBef>
                <a:spcPts val="90"/>
              </a:spcBef>
            </a:pPr>
            <a:r>
              <a:rPr dirty="0" sz="2800" spc="355">
                <a:solidFill>
                  <a:srgbClr val="6A90FF"/>
                </a:solidFill>
                <a:latin typeface="Times New Roman"/>
                <a:ea typeface="Times New Roman"/>
                <a:cs typeface="Times New Roman"/>
                <a:sym typeface="Times New Roman"/>
              </a:rPr>
              <a:t>The tank body is horizontal, and the sensor is installed horizontally</a:t>
            </a:r>
            <a:r>
              <a:rPr dirty="0" sz="2850" spc="295">
                <a:solidFill>
                  <a:srgbClr val="6A90FF"/>
                </a:solidFill>
                <a:latin typeface="SimSun"/>
                <a:cs typeface="SimSun"/>
              </a:rPr>
              <a:t/>
            </a:r>
            <a:r>
              <a:rPr dirty="0" sz="2800">
                <a:solidFill>
                  <a:srgbClr val="6A90FF"/>
                </a:solidFill>
                <a:latin typeface="SimSun"/>
                <a:cs typeface="SimSun"/>
              </a:rPr>
              <a:t/>
            </a:r>
            <a:r>
              <a:rPr dirty="0" sz="2850" spc="295">
                <a:solidFill>
                  <a:srgbClr val="6A90FF"/>
                </a:solidFill>
                <a:latin typeface="SimSun"/>
                <a:cs typeface="SimSun"/>
              </a:rPr>
              <a:t/>
            </a:r>
            <a:r>
              <a:rPr dirty="0" sz="2800" spc="-90">
                <a:solidFill>
                  <a:srgbClr val="6A90FF"/>
                </a:solidFill>
                <a:latin typeface="SimSun"/>
                <a:cs typeface="SimSun"/>
              </a:rPr>
              <a:t/>
            </a:r>
            <a:endParaRPr sz="2800">
              <a:latin typeface="SimSun"/>
              <a:cs typeface="SimSun"/>
            </a:endParaRPr>
          </a:p>
        </p:txBody>
      </p:sp>
      <p:pic>
        <p:nvPicPr>
          <p:cNvPr id="85" name="object 85" descr=""/>
          <p:cNvPicPr/>
          <p:nvPr/>
        </p:nvPicPr>
        <p:blipFill>
          <a:blip r:embed="rId9" cstate="print"/>
          <a:stretch>
            <a:fillRect/>
          </a:stretch>
        </p:blipFill>
        <p:spPr>
          <a:xfrm>
            <a:off x="2593605" y="16387049"/>
            <a:ext cx="107460" cy="107460"/>
          </a:xfrm>
          <a:prstGeom prst="rect">
            <a:avLst/>
          </a:prstGeom>
        </p:spPr>
      </p:pic>
      <p:sp>
        <p:nvSpPr>
          <p:cNvPr id="86" name="object 86" descr=""/>
          <p:cNvSpPr txBox="1"/>
          <p:nvPr/>
        </p:nvSpPr>
        <p:spPr>
          <a:xfrm>
            <a:off x="2862569" y="16174839"/>
            <a:ext cx="3168015" cy="458470"/>
          </a:xfrm>
          <a:prstGeom prst="rect">
            <a:avLst/>
          </a:prstGeom>
        </p:spPr>
        <p:txBody>
          <a:bodyPr wrap="square" lIns="0" tIns="11430" rIns="0" bIns="0" rtlCol="0" vert="horz">
            <a:spAutoFit/>
          </a:bodyPr>
          <a:lstStyle/>
          <a:p>
            <a:pPr marL="12700">
              <a:lnSpc>
                <a:spcPct val="100000"/>
              </a:lnSpc>
              <a:spcBef>
                <a:spcPts val="90"/>
              </a:spcBef>
            </a:pPr>
            <a:r>
              <a:rPr dirty="0" sz="2800" spc="355">
                <a:solidFill>
                  <a:srgbClr val="6A90FF"/>
                </a:solidFill>
                <a:latin typeface="Times New Roman"/>
                <a:ea typeface="Times New Roman"/>
                <a:cs typeface="Times New Roman"/>
                <a:sym typeface="Times New Roman"/>
              </a:rPr>
              <a:t>The surface of the tank is uneven</a:t>
            </a:r>
            <a:r>
              <a:rPr dirty="0" sz="2850" spc="-160">
                <a:solidFill>
                  <a:srgbClr val="6A90FF"/>
                </a:solidFill>
                <a:latin typeface="SimSun"/>
                <a:cs typeface="SimSun"/>
              </a:rPr>
              <a:t/>
            </a:r>
            <a:endParaRPr sz="2850">
              <a:latin typeface="SimSun"/>
              <a:cs typeface="SimSun"/>
            </a:endParaRPr>
          </a:p>
        </p:txBody>
      </p:sp>
      <p:pic>
        <p:nvPicPr>
          <p:cNvPr id="87" name="object 87" descr=""/>
          <p:cNvPicPr/>
          <p:nvPr/>
        </p:nvPicPr>
        <p:blipFill>
          <a:blip r:embed="rId9" cstate="print"/>
          <a:stretch>
            <a:fillRect/>
          </a:stretch>
        </p:blipFill>
        <p:spPr>
          <a:xfrm>
            <a:off x="2593605" y="17058678"/>
            <a:ext cx="107460" cy="107460"/>
          </a:xfrm>
          <a:prstGeom prst="rect">
            <a:avLst/>
          </a:prstGeom>
        </p:spPr>
      </p:pic>
      <p:sp>
        <p:nvSpPr>
          <p:cNvPr id="88" name="object 88" descr=""/>
          <p:cNvSpPr txBox="1"/>
          <p:nvPr/>
        </p:nvSpPr>
        <p:spPr>
          <a:xfrm>
            <a:off x="2862569" y="16609147"/>
            <a:ext cx="3749675" cy="2038985"/>
          </a:xfrm>
          <a:prstGeom prst="rect">
            <a:avLst/>
          </a:prstGeom>
        </p:spPr>
        <p:txBody>
          <a:bodyPr wrap="square" lIns="0" tIns="19050" rIns="0" bIns="0" rtlCol="0" vert="horz">
            <a:spAutoFit/>
          </a:bodyPr>
          <a:lstStyle/>
          <a:p>
            <a:pPr marL="12700" marR="5080">
              <a:lnSpc>
                <a:spcPct val="155300"/>
              </a:lnSpc>
              <a:spcBef>
                <a:spcPts val="150"/>
              </a:spcBef>
            </a:pPr>
            <a:r>
              <a:rPr dirty="0" sz="2800" spc="305">
                <a:solidFill>
                  <a:srgbClr val="6A90FF"/>
                </a:solidFill>
                <a:latin typeface="Times New Roman"/>
                <a:ea typeface="Times New Roman"/>
                <a:cs typeface="Times New Roman"/>
                <a:sym typeface="Times New Roman"/>
              </a:rPr>
              <a:t>Tank body or sensor tilting tank body arc, sensor horizontal tank body arc, sensor tilting</a:t>
            </a:r>
            <a:r>
              <a:rPr dirty="0" sz="2800" spc="355">
                <a:solidFill>
                  <a:srgbClr val="6A90FF"/>
                </a:solidFill>
                <a:latin typeface="SimSun"/>
                <a:cs typeface="SimSun"/>
              </a:rPr>
              <a:t/>
            </a:r>
            <a:r>
              <a:rPr dirty="0" sz="2850">
                <a:solidFill>
                  <a:srgbClr val="6A90FF"/>
                </a:solidFill>
                <a:latin typeface="SimSun"/>
                <a:cs typeface="SimSun"/>
              </a:rPr>
              <a:t/>
            </a:r>
            <a:r>
              <a:rPr dirty="0" sz="2800" spc="355">
                <a:solidFill>
                  <a:srgbClr val="6A90FF"/>
                </a:solidFill>
                <a:latin typeface="SimSun"/>
                <a:cs typeface="SimSun"/>
              </a:rPr>
              <a:t/>
            </a:r>
            <a:r>
              <a:rPr dirty="0" sz="2850" spc="-240">
                <a:solidFill>
                  <a:srgbClr val="6A90FF"/>
                </a:solidFill>
                <a:latin typeface="SimSun"/>
                <a:cs typeface="SimSun"/>
              </a:rPr>
              <a:t/>
            </a:r>
            <a:r>
              <a:rPr dirty="0" sz="2800" spc="355">
                <a:solidFill>
                  <a:srgbClr val="6A90FF"/>
                </a:solidFill>
                <a:latin typeface="SimSun"/>
                <a:cs typeface="SimSun"/>
              </a:rPr>
              <a:t/>
            </a:r>
            <a:r>
              <a:rPr dirty="0" sz="2850" spc="150">
                <a:solidFill>
                  <a:srgbClr val="6A90FF"/>
                </a:solidFill>
                <a:latin typeface="SimSun"/>
                <a:cs typeface="SimSun"/>
              </a:rPr>
              <a:t/>
            </a:r>
            <a:r>
              <a:rPr dirty="0" sz="2800" spc="245">
                <a:solidFill>
                  <a:srgbClr val="6A90FF"/>
                </a:solidFill>
                <a:latin typeface="SimSun"/>
                <a:cs typeface="SimSun"/>
              </a:rPr>
              <a:t/>
            </a:r>
            <a:endParaRPr sz="2800">
              <a:latin typeface="SimSun"/>
              <a:cs typeface="SimSun"/>
            </a:endParaRPr>
          </a:p>
        </p:txBody>
      </p:sp>
      <p:pic>
        <p:nvPicPr>
          <p:cNvPr id="89" name="object 89" descr=""/>
          <p:cNvPicPr/>
          <p:nvPr/>
        </p:nvPicPr>
        <p:blipFill>
          <a:blip r:embed="rId9" cstate="print"/>
          <a:stretch>
            <a:fillRect/>
          </a:stretch>
        </p:blipFill>
        <p:spPr>
          <a:xfrm>
            <a:off x="2593605" y="17730306"/>
            <a:ext cx="107460" cy="107460"/>
          </a:xfrm>
          <a:prstGeom prst="rect">
            <a:avLst/>
          </a:prstGeom>
        </p:spPr>
      </p:pic>
      <p:pic>
        <p:nvPicPr>
          <p:cNvPr id="90" name="object 90" descr=""/>
          <p:cNvPicPr/>
          <p:nvPr/>
        </p:nvPicPr>
        <p:blipFill>
          <a:blip r:embed="rId9" cstate="print"/>
          <a:stretch>
            <a:fillRect/>
          </a:stretch>
        </p:blipFill>
        <p:spPr>
          <a:xfrm>
            <a:off x="2593605" y="18401937"/>
            <a:ext cx="107460" cy="107460"/>
          </a:xfrm>
          <a:prstGeom prst="rect">
            <a:avLst/>
          </a:prstGeom>
        </p:spPr>
      </p:pic>
      <p:sp>
        <p:nvSpPr>
          <p:cNvPr id="91" name="object 91" descr=""/>
          <p:cNvSpPr/>
          <p:nvPr/>
        </p:nvSpPr>
        <p:spPr>
          <a:xfrm>
            <a:off x="1454513" y="5353320"/>
            <a:ext cx="3076575" cy="1188720"/>
          </a:xfrm>
          <a:custGeom>
            <a:avLst/>
            <a:gdLst/>
            <a:ahLst/>
            <a:cxnLst/>
            <a:rect l="l" t="t" r="r" b="b"/>
            <a:pathLst>
              <a:path w="3076575" h="1188720">
                <a:moveTo>
                  <a:pt x="2484502" y="1188354"/>
                </a:moveTo>
                <a:lnTo>
                  <a:pt x="0" y="1188354"/>
                </a:lnTo>
                <a:lnTo>
                  <a:pt x="0" y="0"/>
                </a:lnTo>
                <a:lnTo>
                  <a:pt x="2484502" y="0"/>
                </a:lnTo>
                <a:lnTo>
                  <a:pt x="3076105" y="591602"/>
                </a:lnTo>
                <a:lnTo>
                  <a:pt x="3076105" y="596751"/>
                </a:lnTo>
                <a:lnTo>
                  <a:pt x="2484502" y="1188354"/>
                </a:lnTo>
                <a:close/>
              </a:path>
            </a:pathLst>
          </a:custGeom>
          <a:solidFill>
            <a:srgbClr val="DA2828"/>
          </a:solidFill>
        </p:spPr>
        <p:txBody>
          <a:bodyPr wrap="square" lIns="0" tIns="0" rIns="0" bIns="0" rtlCol="0"/>
          <a:lstStyle/>
          <a:p/>
        </p:txBody>
      </p:sp>
      <p:sp>
        <p:nvSpPr>
          <p:cNvPr id="92" name="object 92" descr=""/>
          <p:cNvSpPr txBox="1"/>
          <p:nvPr/>
        </p:nvSpPr>
        <p:spPr>
          <a:xfrm>
            <a:off x="1647462" y="5655219"/>
            <a:ext cx="2359025" cy="508000"/>
          </a:xfrm>
          <a:prstGeom prst="rect">
            <a:avLst/>
          </a:prstGeom>
        </p:spPr>
        <p:txBody>
          <a:bodyPr wrap="square" lIns="0" tIns="13970" rIns="0" bIns="0" rtlCol="0" vert="horz">
            <a:spAutoFit/>
          </a:bodyPr>
          <a:lstStyle/>
          <a:p>
            <a:pPr marL="12700">
              <a:lnSpc>
                <a:spcPct val="100000"/>
              </a:lnSpc>
              <a:spcBef>
                <a:spcPts val="110"/>
              </a:spcBef>
            </a:pPr>
            <a:r>
              <a:rPr dirty="0" sz="3150" spc="-85">
                <a:latin typeface="Times New Roman"/>
                <a:ea typeface="Times New Roman"/>
                <a:cs typeface="Times New Roman"/>
                <a:sym typeface="Times New Roman"/>
              </a:rPr>
              <a:t>Searching for installation location</a:t>
            </a:r>
            <a:r>
              <a:rPr dirty="0" sz="3100" spc="-50">
                <a:latin typeface="SimSun"/>
                <a:cs typeface="SimSun"/>
              </a:rPr>
              <a:t/>
            </a:r>
            <a:r>
              <a:rPr dirty="0" sz="3150" spc="-85">
                <a:latin typeface="SimSun"/>
                <a:cs typeface="SimSun"/>
              </a:rPr>
              <a:t/>
            </a:r>
            <a:r>
              <a:rPr dirty="0" sz="3100" spc="-50">
                <a:latin typeface="SimSun"/>
                <a:cs typeface="SimSun"/>
              </a:rPr>
              <a:t/>
            </a:r>
            <a:endParaRPr sz="3100">
              <a:latin typeface="SimSun"/>
              <a:cs typeface="SimSun"/>
            </a:endParaRPr>
          </a:p>
        </p:txBody>
      </p:sp>
      <p:sp>
        <p:nvSpPr>
          <p:cNvPr id="93" name="object 93" descr=""/>
          <p:cNvSpPr txBox="1"/>
          <p:nvPr/>
        </p:nvSpPr>
        <p:spPr>
          <a:xfrm>
            <a:off x="11850305" y="19443487"/>
            <a:ext cx="543560" cy="316230"/>
          </a:xfrm>
          <a:prstGeom prst="rect">
            <a:avLst/>
          </a:prstGeom>
        </p:spPr>
        <p:txBody>
          <a:bodyPr wrap="square" lIns="0" tIns="0" rIns="0" bIns="0" rtlCol="0" vert="horz">
            <a:spAutoFit/>
          </a:bodyPr>
          <a:lstStyle/>
          <a:p>
            <a:pPr marL="12700">
              <a:lnSpc>
                <a:spcPts val="2285"/>
              </a:lnSpc>
            </a:pPr>
            <a:r>
              <a:rPr dirty="0" sz="2500" spc="-120">
                <a:latin typeface="Times New Roman"/>
                <a:ea typeface="Times New Roman"/>
                <a:cs typeface="Times New Roman"/>
                <a:sym typeface="Times New Roman"/>
              </a:rPr>
              <a:t>7/9</a:t>
            </a:r>
            <a:endParaRPr sz="2500">
              <a:latin typeface="Lucida Sans Unicode"/>
              <a:cs typeface="Lucida Sans Unicod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1020071" y="1421525"/>
            <a:ext cx="3094993" cy="459169"/>
          </a:xfrm>
          <a:prstGeom prst="rect">
            <a:avLst/>
          </a:prstGeom>
        </p:spPr>
      </p:pic>
      <p:sp>
        <p:nvSpPr>
          <p:cNvPr id="3" name="object 3" descr=""/>
          <p:cNvSpPr txBox="1"/>
          <p:nvPr/>
        </p:nvSpPr>
        <p:spPr>
          <a:xfrm>
            <a:off x="5262242" y="2633458"/>
            <a:ext cx="4297045" cy="1898650"/>
          </a:xfrm>
          <a:prstGeom prst="rect">
            <a:avLst/>
          </a:prstGeom>
        </p:spPr>
        <p:txBody>
          <a:bodyPr wrap="square" lIns="0" tIns="0" rIns="0" bIns="0" rtlCol="0" vert="horz">
            <a:spAutoFit/>
          </a:bodyPr>
          <a:lstStyle/>
          <a:p>
            <a:pPr algn="ctr">
              <a:lnSpc>
                <a:spcPts val="1955"/>
              </a:lnSpc>
            </a:pPr>
            <a:r>
              <a:rPr dirty="0" sz="2000" spc="-140">
                <a:solidFill>
                  <a:srgbClr val="DA2828"/>
                </a:solidFill>
                <a:latin typeface="Times New Roman"/>
                <a:ea typeface="Times New Roman"/>
                <a:cs typeface="Times New Roman"/>
                <a:sym typeface="Times New Roman"/>
              </a:rPr>
              <a:t>After receiving the product, power on the device first</a:t>
            </a:r>
            <a:endParaRPr sz="2000">
              <a:latin typeface="SimSun"/>
              <a:cs typeface="SimSun"/>
            </a:endParaRPr>
          </a:p>
          <a:p>
            <a:pPr algn="ctr">
              <a:lnSpc>
                <a:spcPct val="100000"/>
              </a:lnSpc>
              <a:spcBef>
                <a:spcPts val="204"/>
              </a:spcBef>
            </a:pPr>
            <a:r>
              <a:rPr dirty="0" sz="2000" spc="-140">
                <a:solidFill>
                  <a:srgbClr val="DA2828"/>
                </a:solidFill>
                <a:latin typeface="Times New Roman"/>
                <a:ea typeface="Times New Roman"/>
                <a:cs typeface="Times New Roman"/>
                <a:sym typeface="Times New Roman"/>
              </a:rPr>
              <a:t>Plug in to connect to the host or read the data from the controller</a:t>
            </a:r>
            <a:endParaRPr sz="2000">
              <a:latin typeface="SimSun"/>
              <a:cs typeface="SimSun"/>
            </a:endParaRPr>
          </a:p>
          <a:p>
            <a:pPr>
              <a:lnSpc>
                <a:spcPct val="100000"/>
              </a:lnSpc>
            </a:pPr>
            <a:endParaRPr sz="1850">
              <a:latin typeface="SimSun"/>
              <a:cs typeface="SimSun"/>
            </a:endParaRPr>
          </a:p>
          <a:p>
            <a:pPr>
              <a:lnSpc>
                <a:spcPct val="100000"/>
              </a:lnSpc>
              <a:spcBef>
                <a:spcPts val="430"/>
              </a:spcBef>
            </a:pPr>
            <a:endParaRPr sz="1850">
              <a:latin typeface="SimSun"/>
              <a:cs typeface="SimSun"/>
            </a:endParaRPr>
          </a:p>
          <a:p>
            <a:pPr algn="ctr">
              <a:lnSpc>
                <a:spcPct val="108700"/>
              </a:lnSpc>
            </a:pPr>
            <a:r>
              <a:rPr dirty="0" sz="2000" spc="-140">
                <a:solidFill>
                  <a:srgbClr val="00C3CC"/>
                </a:solidFill>
                <a:latin typeface="Times New Roman"/>
                <a:ea typeface="Times New Roman"/>
                <a:cs typeface="Times New Roman"/>
                <a:sym typeface="Times New Roman"/>
              </a:rPr>
              <a:t>Insert the rod into a little water or diesel to check if the platform has analog quantity</a:t>
            </a:r>
            <a:r>
              <a:rPr dirty="0" sz="2000" spc="-125">
                <a:solidFill>
                  <a:srgbClr val="00C3CC"/>
                </a:solidFill>
                <a:latin typeface="SimSun"/>
                <a:cs typeface="SimSun"/>
              </a:rPr>
              <a:t/>
            </a:r>
            <a:endParaRPr sz="2000">
              <a:latin typeface="SimSun"/>
              <a:cs typeface="SimSun"/>
            </a:endParaRPr>
          </a:p>
        </p:txBody>
      </p:sp>
      <p:grpSp>
        <p:nvGrpSpPr>
          <p:cNvPr id="4" name="object 4" descr=""/>
          <p:cNvGrpSpPr/>
          <p:nvPr/>
        </p:nvGrpSpPr>
        <p:grpSpPr>
          <a:xfrm>
            <a:off x="4951054" y="2221715"/>
            <a:ext cx="4919345" cy="2708275"/>
            <a:chOff x="4951054" y="2221715"/>
            <a:chExt cx="4919345" cy="2708275"/>
          </a:xfrm>
        </p:grpSpPr>
        <p:sp>
          <p:nvSpPr>
            <p:cNvPr id="5" name="object 5" descr=""/>
            <p:cNvSpPr/>
            <p:nvPr/>
          </p:nvSpPr>
          <p:spPr>
            <a:xfrm>
              <a:off x="4968964" y="2257535"/>
              <a:ext cx="4883785" cy="2636520"/>
            </a:xfrm>
            <a:custGeom>
              <a:avLst/>
              <a:gdLst/>
              <a:ahLst/>
              <a:cxnLst/>
              <a:rect l="l" t="t" r="r" b="b"/>
              <a:pathLst>
                <a:path w="4883784" h="2636520">
                  <a:moveTo>
                    <a:pt x="4883387" y="2636219"/>
                  </a:moveTo>
                  <a:lnTo>
                    <a:pt x="0" y="2636219"/>
                  </a:lnTo>
                  <a:lnTo>
                    <a:pt x="0" y="0"/>
                  </a:lnTo>
                  <a:lnTo>
                    <a:pt x="4883387" y="0"/>
                  </a:lnTo>
                  <a:lnTo>
                    <a:pt x="4883387" y="2636219"/>
                  </a:lnTo>
                  <a:close/>
                </a:path>
              </a:pathLst>
            </a:custGeom>
            <a:solidFill>
              <a:srgbClr val="000000"/>
            </a:solidFill>
          </p:spPr>
          <p:txBody>
            <a:bodyPr wrap="square" lIns="0" tIns="0" rIns="0" bIns="0" rtlCol="0"/>
            <a:lstStyle/>
            <a:p/>
          </p:txBody>
        </p:sp>
        <p:sp>
          <p:nvSpPr>
            <p:cNvPr id="6" name="object 6" descr=""/>
            <p:cNvSpPr/>
            <p:nvPr/>
          </p:nvSpPr>
          <p:spPr>
            <a:xfrm>
              <a:off x="4951054" y="2239625"/>
              <a:ext cx="4919345" cy="2672080"/>
            </a:xfrm>
            <a:custGeom>
              <a:avLst/>
              <a:gdLst/>
              <a:ahLst/>
              <a:cxnLst/>
              <a:rect l="l" t="t" r="r" b="b"/>
              <a:pathLst>
                <a:path w="4919345" h="2672079">
                  <a:moveTo>
                    <a:pt x="17910" y="17910"/>
                  </a:moveTo>
                  <a:lnTo>
                    <a:pt x="17910" y="2654129"/>
                  </a:lnTo>
                </a:path>
                <a:path w="4919345" h="2672079">
                  <a:moveTo>
                    <a:pt x="4901297" y="17910"/>
                  </a:moveTo>
                  <a:lnTo>
                    <a:pt x="4901297" y="2654129"/>
                  </a:lnTo>
                </a:path>
                <a:path w="4919345" h="2672079">
                  <a:moveTo>
                    <a:pt x="0" y="0"/>
                  </a:moveTo>
                  <a:lnTo>
                    <a:pt x="4919208" y="0"/>
                  </a:lnTo>
                </a:path>
                <a:path w="4919345" h="2672079">
                  <a:moveTo>
                    <a:pt x="0" y="1336019"/>
                  </a:moveTo>
                  <a:lnTo>
                    <a:pt x="4919208" y="1336019"/>
                  </a:lnTo>
                </a:path>
                <a:path w="4919345" h="2672079">
                  <a:moveTo>
                    <a:pt x="0" y="2672039"/>
                  </a:moveTo>
                  <a:lnTo>
                    <a:pt x="4919208" y="2672039"/>
                  </a:lnTo>
                </a:path>
              </a:pathLst>
            </a:custGeom>
            <a:ln w="35820">
              <a:solidFill>
                <a:srgbClr val="000000"/>
              </a:solidFill>
            </a:ln>
          </p:spPr>
          <p:txBody>
            <a:bodyPr wrap="square" lIns="0" tIns="0" rIns="0" bIns="0" rtlCol="0"/>
            <a:lstStyle/>
            <a:p/>
          </p:txBody>
        </p:sp>
      </p:grpSp>
      <p:pic>
        <p:nvPicPr>
          <p:cNvPr id="7" name="object 7" descr=""/>
          <p:cNvPicPr/>
          <p:nvPr/>
        </p:nvPicPr>
        <p:blipFill>
          <a:blip r:embed="rId3" cstate="print"/>
          <a:stretch>
            <a:fillRect/>
          </a:stretch>
        </p:blipFill>
        <p:spPr>
          <a:xfrm>
            <a:off x="9959812" y="2236177"/>
            <a:ext cx="3008897" cy="2689964"/>
          </a:xfrm>
          <a:prstGeom prst="rect">
            <a:avLst/>
          </a:prstGeom>
        </p:spPr>
      </p:pic>
      <p:sp>
        <p:nvSpPr>
          <p:cNvPr id="8" name="object 8" descr=""/>
          <p:cNvSpPr txBox="1"/>
          <p:nvPr/>
        </p:nvSpPr>
        <p:spPr>
          <a:xfrm>
            <a:off x="5181087" y="5716712"/>
            <a:ext cx="4459605" cy="1814830"/>
          </a:xfrm>
          <a:prstGeom prst="rect">
            <a:avLst/>
          </a:prstGeom>
        </p:spPr>
        <p:txBody>
          <a:bodyPr wrap="square" lIns="0" tIns="0" rIns="0" bIns="0" rtlCol="0" vert="horz">
            <a:spAutoFit/>
          </a:bodyPr>
          <a:lstStyle/>
          <a:p>
            <a:pPr algn="ctr">
              <a:lnSpc>
                <a:spcPts val="1960"/>
              </a:lnSpc>
            </a:pPr>
            <a:r>
              <a:rPr dirty="0" sz="2000" spc="-190">
                <a:latin typeface="Times New Roman"/>
                <a:ea typeface="Times New Roman"/>
                <a:cs typeface="Times New Roman"/>
                <a:sym typeface="Times New Roman"/>
              </a:rPr>
              <a:t>Measure the height of the fuel tank, determine the location for installing the main unit, and confirm that the battery box is made of iron</a:t>
            </a:r>
            <a:endParaRPr sz="2000">
              <a:latin typeface="SimSun"/>
              <a:cs typeface="SimSun"/>
            </a:endParaRPr>
          </a:p>
          <a:p>
            <a:pPr algn="ctr">
              <a:lnSpc>
                <a:spcPct val="100000"/>
              </a:lnSpc>
              <a:spcBef>
                <a:spcPts val="204"/>
              </a:spcBef>
            </a:pPr>
            <a:r>
              <a:rPr dirty="0" sz="2000" spc="-170">
                <a:latin typeface="Times New Roman"/>
                <a:ea typeface="Times New Roman"/>
                <a:cs typeface="Times New Roman"/>
                <a:sym typeface="Times New Roman"/>
              </a:rPr>
              <a:t>If it's to be installed outside, the main unit should be wrapped in a plastic bag for waterproofing</a:t>
            </a:r>
            <a:r>
              <a:rPr dirty="0" sz="2000" spc="-140">
                <a:solidFill>
                  <a:srgbClr val="DA2828"/>
                </a:solidFill>
                <a:latin typeface="SimSun"/>
                <a:cs typeface="SimSun"/>
              </a:rPr>
              <a:t/>
            </a:r>
            <a:endParaRPr sz="2000">
              <a:latin typeface="SimSun"/>
              <a:cs typeface="SimSun"/>
            </a:endParaRPr>
          </a:p>
          <a:p>
            <a:pPr>
              <a:lnSpc>
                <a:spcPct val="100000"/>
              </a:lnSpc>
              <a:spcBef>
                <a:spcPts val="2135"/>
              </a:spcBef>
            </a:pPr>
            <a:endParaRPr sz="1850">
              <a:latin typeface="SimSun"/>
              <a:cs typeface="SimSun"/>
            </a:endParaRPr>
          </a:p>
          <a:p>
            <a:pPr algn="ctr" marL="278765" marR="271145">
              <a:lnSpc>
                <a:spcPct val="108700"/>
              </a:lnSpc>
            </a:pPr>
            <a:r>
              <a:rPr dirty="0" sz="2000" spc="-165">
                <a:solidFill>
                  <a:srgbClr val="00C3CC"/>
                </a:solidFill>
                <a:latin typeface="Times New Roman"/>
                <a:ea typeface="Times New Roman"/>
                <a:cs typeface="Times New Roman"/>
                <a:sym typeface="Times New Roman"/>
              </a:rPr>
              <a:t>Measure the middle position of the fuel tank, and simultaneously measure its length and width, in preparation for calibrating the fuel tank capacity later</a:t>
            </a:r>
            <a:r>
              <a:rPr dirty="0" sz="2000" spc="-170">
                <a:solidFill>
                  <a:srgbClr val="00C3CC"/>
                </a:solidFill>
                <a:latin typeface="SimSun"/>
                <a:cs typeface="SimSun"/>
              </a:rPr>
              <a:t/>
            </a:r>
            <a:endParaRPr sz="2000">
              <a:latin typeface="SimSun"/>
              <a:cs typeface="SimSun"/>
            </a:endParaRPr>
          </a:p>
        </p:txBody>
      </p:sp>
      <p:pic>
        <p:nvPicPr>
          <p:cNvPr id="9" name="object 9" descr=""/>
          <p:cNvPicPr/>
          <p:nvPr/>
        </p:nvPicPr>
        <p:blipFill>
          <a:blip r:embed="rId4" cstate="print"/>
          <a:stretch>
            <a:fillRect/>
          </a:stretch>
        </p:blipFill>
        <p:spPr>
          <a:xfrm>
            <a:off x="1423396" y="5269865"/>
            <a:ext cx="3438741" cy="2516370"/>
          </a:xfrm>
          <a:prstGeom prst="rect">
            <a:avLst/>
          </a:prstGeom>
        </p:spPr>
      </p:pic>
      <p:pic>
        <p:nvPicPr>
          <p:cNvPr id="10" name="object 10" descr=""/>
          <p:cNvPicPr/>
          <p:nvPr/>
        </p:nvPicPr>
        <p:blipFill>
          <a:blip r:embed="rId5" cstate="print"/>
          <a:stretch>
            <a:fillRect/>
          </a:stretch>
        </p:blipFill>
        <p:spPr>
          <a:xfrm>
            <a:off x="9959832" y="5266770"/>
            <a:ext cx="3008898" cy="2534280"/>
          </a:xfrm>
          <a:prstGeom prst="rect">
            <a:avLst/>
          </a:prstGeom>
        </p:spPr>
      </p:pic>
      <p:pic>
        <p:nvPicPr>
          <p:cNvPr id="11" name="object 11" descr=""/>
          <p:cNvPicPr/>
          <p:nvPr/>
        </p:nvPicPr>
        <p:blipFill>
          <a:blip r:embed="rId6" cstate="print"/>
          <a:stretch>
            <a:fillRect/>
          </a:stretch>
        </p:blipFill>
        <p:spPr>
          <a:xfrm>
            <a:off x="1423396" y="2221715"/>
            <a:ext cx="3438741" cy="2677561"/>
          </a:xfrm>
          <a:prstGeom prst="rect">
            <a:avLst/>
          </a:prstGeom>
        </p:spPr>
      </p:pic>
      <p:sp>
        <p:nvSpPr>
          <p:cNvPr id="12" name="object 12" descr=""/>
          <p:cNvSpPr txBox="1"/>
          <p:nvPr/>
        </p:nvSpPr>
        <p:spPr>
          <a:xfrm>
            <a:off x="4951054" y="5269865"/>
            <a:ext cx="4919345" cy="2531745"/>
          </a:xfrm>
          <a:prstGeom prst="rect">
            <a:avLst/>
          </a:prstGeom>
          <a:solidFill>
            <a:srgbClr val="000000"/>
          </a:solidFill>
        </p:spPr>
        <p:txBody>
          <a:bodyPr wrap="square" lIns="0" tIns="0" rIns="0" bIns="0" rtlCol="0" vert="horz">
            <a:spAutoFit/>
          </a:bodyPr>
          <a:lstStyle/>
          <a:p>
            <a:pPr>
              <a:lnSpc>
                <a:spcPct val="100000"/>
              </a:lnSpc>
            </a:pPr>
            <a:endParaRPr sz="1850">
              <a:latin typeface="Times New Roman"/>
              <a:cs typeface="Times New Roman"/>
            </a:endParaRPr>
          </a:p>
          <a:p>
            <a:pPr>
              <a:lnSpc>
                <a:spcPct val="100000"/>
              </a:lnSpc>
            </a:pPr>
            <a:endParaRPr sz="1850">
              <a:latin typeface="Times New Roman"/>
              <a:cs typeface="Times New Roman"/>
            </a:endParaRPr>
          </a:p>
          <a:p>
            <a:pPr>
              <a:lnSpc>
                <a:spcPct val="100000"/>
              </a:lnSpc>
            </a:pPr>
            <a:endParaRPr sz="1850">
              <a:latin typeface="Times New Roman"/>
              <a:cs typeface="Times New Roman"/>
            </a:endParaRPr>
          </a:p>
          <a:p>
            <a:pPr>
              <a:lnSpc>
                <a:spcPct val="100000"/>
              </a:lnSpc>
            </a:pPr>
            <a:endParaRPr sz="1850">
              <a:latin typeface="Times New Roman"/>
              <a:cs typeface="Times New Roman"/>
            </a:endParaRPr>
          </a:p>
          <a:p>
            <a:pPr>
              <a:lnSpc>
                <a:spcPct val="100000"/>
              </a:lnSpc>
              <a:spcBef>
                <a:spcPts val="2075"/>
              </a:spcBef>
            </a:pPr>
            <a:endParaRPr sz="1850">
              <a:latin typeface="Times New Roman"/>
              <a:cs typeface="Times New Roman"/>
            </a:endParaRPr>
          </a:p>
          <a:p>
            <a:pPr marL="986155" marR="501650" indent="-477520">
              <a:lnSpc>
                <a:spcPct val="108700"/>
              </a:lnSpc>
              <a:spcBef>
                <a:spcPts val="5"/>
              </a:spcBef>
            </a:pPr>
            <a:r>
              <a:rPr dirty="0" sz="2000" spc="-165">
                <a:solidFill>
                  <a:srgbClr val="00C3CC"/>
                </a:solidFill>
                <a:latin typeface="Times New Roman"/>
                <a:ea typeface="Times New Roman"/>
                <a:cs typeface="Times New Roman"/>
                <a:sym typeface="Times New Roman"/>
              </a:rPr>
              <a:t>Measure the middle position of the fuel tank, and simultaneously measure its length and width, in preparation for calibrating the fuel tank capacity later</a:t>
            </a:r>
            <a:r>
              <a:rPr dirty="0" sz="2000" spc="-170">
                <a:solidFill>
                  <a:srgbClr val="00C3CC"/>
                </a:solidFill>
                <a:latin typeface="SimSun"/>
                <a:cs typeface="SimSun"/>
              </a:rPr>
              <a:t/>
            </a:r>
            <a:endParaRPr sz="2000">
              <a:latin typeface="SimSun"/>
              <a:cs typeface="SimSun"/>
            </a:endParaRPr>
          </a:p>
        </p:txBody>
      </p:sp>
      <p:sp>
        <p:nvSpPr>
          <p:cNvPr id="13" name="object 13" descr=""/>
          <p:cNvSpPr txBox="1"/>
          <p:nvPr/>
        </p:nvSpPr>
        <p:spPr>
          <a:xfrm>
            <a:off x="1693001" y="8483482"/>
            <a:ext cx="4450715" cy="3813175"/>
          </a:xfrm>
          <a:prstGeom prst="rect">
            <a:avLst/>
          </a:prstGeom>
        </p:spPr>
        <p:txBody>
          <a:bodyPr wrap="square" lIns="0" tIns="0" rIns="0" bIns="0" rtlCol="0" vert="horz">
            <a:spAutoFit/>
          </a:bodyPr>
          <a:lstStyle/>
          <a:p>
            <a:pPr algn="ctr">
              <a:lnSpc>
                <a:spcPts val="1985"/>
              </a:lnSpc>
            </a:pPr>
            <a:r>
              <a:rPr dirty="0" sz="2000" spc="-105">
                <a:solidFill>
                  <a:srgbClr val="DE4F36"/>
                </a:solidFill>
                <a:latin typeface="Times New Roman"/>
                <a:ea typeface="Times New Roman"/>
                <a:cs typeface="Times New Roman"/>
                <a:sym typeface="Times New Roman"/>
              </a:rPr>
              <a:t>Check the installation position of the fuel tank. Observe the upper part of the fuel tank to find the center</a:t>
            </a:r>
            <a:r>
              <a:rPr dirty="0" sz="2050" spc="-155">
                <a:solidFill>
                  <a:srgbClr val="DE4F36"/>
                </a:solidFill>
                <a:latin typeface="SimSun"/>
                <a:cs typeface="SimSun"/>
              </a:rPr>
              <a:t/>
            </a:r>
            <a:r>
              <a:rPr dirty="0" sz="2000" spc="-190">
                <a:solidFill>
                  <a:srgbClr val="DE4F36"/>
                </a:solidFill>
                <a:latin typeface="SimSun"/>
                <a:cs typeface="SimSun"/>
              </a:rPr>
              <a:t/>
            </a:r>
            <a:r>
              <a:rPr dirty="0" sz="2050" spc="-155">
                <a:latin typeface="SimSun"/>
                <a:cs typeface="SimSun"/>
              </a:rPr>
              <a:t/>
            </a:r>
            <a:r>
              <a:rPr dirty="0" sz="2000" spc="-105">
                <a:latin typeface="SimSun"/>
                <a:cs typeface="SimSun"/>
              </a:rPr>
              <a:t/>
            </a:r>
            <a:r>
              <a:rPr dirty="0" sz="2050" spc="-105">
                <a:latin typeface="SimSun"/>
                <a:cs typeface="SimSun"/>
              </a:rPr>
              <a:t/>
            </a:r>
            <a:endParaRPr sz="2050">
              <a:latin typeface="SimSun"/>
              <a:cs typeface="SimSun"/>
            </a:endParaRPr>
          </a:p>
          <a:p>
            <a:pPr algn="ctr">
              <a:lnSpc>
                <a:spcPct val="107700"/>
              </a:lnSpc>
            </a:pPr>
            <a:r>
              <a:rPr dirty="0" sz="2050" spc="-204">
                <a:latin typeface="Times New Roman"/>
                <a:ea typeface="Times New Roman"/>
                <a:cs typeface="Times New Roman"/>
                <a:sym typeface="Times New Roman"/>
              </a:rPr>
              <a:t>"The interior should be flat and clear of obstacles such as partitions, oil pumps, and oil floaters."</a:t>
            </a:r>
            <a:r>
              <a:rPr dirty="0" sz="2000" spc="-229">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00" spc="-190">
                <a:solidFill>
                  <a:srgbClr val="DE4F36"/>
                </a:solidFill>
                <a:latin typeface="SimSun"/>
                <a:cs typeface="SimSun"/>
              </a:rPr>
              <a:t/>
            </a:r>
            <a:r>
              <a:rPr dirty="0" sz="2050" spc="-155">
                <a:solidFill>
                  <a:srgbClr val="DE4F36"/>
                </a:solidFill>
                <a:latin typeface="SimSun"/>
                <a:cs typeface="SimSun"/>
              </a:rPr>
              <a:t/>
            </a:r>
            <a:r>
              <a:rPr dirty="0" sz="2000" spc="-229">
                <a:solidFill>
                  <a:srgbClr val="DE4F36"/>
                </a:solidFill>
                <a:latin typeface="SimSun"/>
                <a:cs typeface="SimSun"/>
              </a:rPr>
              <a:t/>
            </a:r>
            <a:r>
              <a:rPr dirty="0" sz="2050" spc="-120">
                <a:solidFill>
                  <a:srgbClr val="DE4F36"/>
                </a:solidFill>
                <a:latin typeface="SimSun"/>
                <a:cs typeface="SimSun"/>
              </a:rPr>
              <a:t/>
            </a:r>
            <a:r>
              <a:rPr dirty="0" sz="2050" spc="-155">
                <a:solidFill>
                  <a:srgbClr val="DE4F36"/>
                </a:solidFill>
                <a:latin typeface="SimSun"/>
                <a:cs typeface="SimSun"/>
              </a:rPr>
              <a:t/>
            </a:r>
            <a:r>
              <a:rPr dirty="0" sz="2000" spc="-105">
                <a:solidFill>
                  <a:srgbClr val="DE4F36"/>
                </a:solidFill>
                <a:latin typeface="SimSun"/>
                <a:cs typeface="SimSun"/>
              </a:rPr>
              <a:t/>
            </a:r>
            <a:r>
              <a:rPr dirty="0" sz="2050" spc="-155">
                <a:solidFill>
                  <a:srgbClr val="DE4F36"/>
                </a:solidFill>
                <a:latin typeface="SimSun"/>
                <a:cs typeface="SimSun"/>
              </a:rPr>
              <a:t/>
            </a:r>
            <a:r>
              <a:rPr dirty="0" sz="2000" spc="-50">
                <a:solidFill>
                  <a:srgbClr val="DE4F36"/>
                </a:solidFill>
                <a:latin typeface="SimSun"/>
                <a:cs typeface="SimSun"/>
              </a:rPr>
              <a:t/>
            </a:r>
            <a:endParaRPr sz="2000">
              <a:latin typeface="SimSun"/>
              <a:cs typeface="SimSun"/>
            </a:endParaRPr>
          </a:p>
          <a:p>
            <a:pPr>
              <a:lnSpc>
                <a:spcPct val="100000"/>
              </a:lnSpc>
              <a:spcBef>
                <a:spcPts val="1180"/>
              </a:spcBef>
            </a:pPr>
            <a:endParaRPr sz="1900">
              <a:latin typeface="SimSun"/>
              <a:cs typeface="SimSun"/>
            </a:endParaRPr>
          </a:p>
          <a:p>
            <a:pPr algn="ctr" marL="2540">
              <a:lnSpc>
                <a:spcPct val="107700"/>
              </a:lnSpc>
            </a:pPr>
            <a:r>
              <a:rPr dirty="0" sz="2000" spc="-105">
                <a:solidFill>
                  <a:srgbClr val="00C3CC"/>
                </a:solidFill>
                <a:latin typeface="Times New Roman"/>
                <a:ea typeface="Times New Roman"/>
                <a:cs typeface="Times New Roman"/>
                <a:sym typeface="Times New Roman"/>
              </a:rPr>
              <a:t>The diaphragm can be identified by listening to the sound produced by knocking, or by drilling a 4mm small hole and probing it with a thin steel wire, or by observing through the oil tank opening</a:t>
            </a:r>
            <a:r>
              <a:rPr dirty="0" sz="2050" spc="-155">
                <a:solidFill>
                  <a:srgbClr val="00C3CC"/>
                </a:solidFill>
                <a:latin typeface="SimSun"/>
                <a:cs typeface="SimSun"/>
              </a:rPr>
              <a:t/>
            </a:r>
            <a:r>
              <a:rPr dirty="0" sz="2000" spc="-105">
                <a:solidFill>
                  <a:srgbClr val="00C3CC"/>
                </a:solidFill>
                <a:latin typeface="SimSun"/>
                <a:cs typeface="SimSun"/>
              </a:rPr>
              <a:t/>
            </a:r>
            <a:r>
              <a:rPr dirty="0" sz="2050" spc="-155">
                <a:solidFill>
                  <a:srgbClr val="00C3CC"/>
                </a:solidFill>
                <a:latin typeface="SimSun"/>
                <a:cs typeface="SimSun"/>
              </a:rPr>
              <a:t/>
            </a:r>
            <a:r>
              <a:rPr dirty="0" sz="2000" spc="-105">
                <a:solidFill>
                  <a:srgbClr val="00C3CC"/>
                </a:solidFill>
                <a:latin typeface="SimSun"/>
                <a:cs typeface="SimSun"/>
              </a:rPr>
              <a:t/>
            </a:r>
            <a:r>
              <a:rPr dirty="0" sz="2050" spc="-190">
                <a:solidFill>
                  <a:srgbClr val="00C3CC"/>
                </a:solidFill>
                <a:latin typeface="SimSun"/>
                <a:cs typeface="SimSun"/>
              </a:rPr>
              <a:t/>
            </a:r>
            <a:r>
              <a:rPr dirty="0" sz="2000" spc="-105">
                <a:solidFill>
                  <a:srgbClr val="00C3CC"/>
                </a:solidFill>
                <a:latin typeface="SimSun"/>
                <a:cs typeface="SimSun"/>
              </a:rPr>
              <a:t/>
            </a:r>
            <a:r>
              <a:rPr dirty="0" sz="2050" spc="-130">
                <a:solidFill>
                  <a:srgbClr val="00C3CC"/>
                </a:solidFill>
                <a:latin typeface="SimSun"/>
                <a:cs typeface="SimSun"/>
              </a:rPr>
              <a:t/>
            </a:r>
            <a:r>
              <a:rPr dirty="0" sz="2050" spc="-50">
                <a:solidFill>
                  <a:srgbClr val="00C3CC"/>
                </a:solidFill>
                <a:latin typeface="SimSun"/>
                <a:cs typeface="SimSun"/>
              </a:rPr>
              <a:t> </a:t>
            </a:r>
            <a:r>
              <a:rPr dirty="0" sz="2000" spc="-60">
                <a:solidFill>
                  <a:srgbClr val="00C3CC"/>
                </a:solidFill>
                <a:latin typeface="Lucida Sans Unicode"/>
                <a:cs typeface="Lucida Sans Unicode"/>
              </a:rPr>
              <a:t/>
            </a:r>
            <a:r>
              <a:rPr dirty="0" sz="2050" spc="-195">
                <a:solidFill>
                  <a:srgbClr val="00C3CC"/>
                </a:solidFill>
                <a:latin typeface="SimSun"/>
                <a:cs typeface="SimSun"/>
              </a:rPr>
              <a:t/>
            </a:r>
            <a:r>
              <a:rPr dirty="0" sz="2000" spc="-105">
                <a:solidFill>
                  <a:srgbClr val="00C3CC"/>
                </a:solidFill>
                <a:latin typeface="SimSun"/>
                <a:cs typeface="SimSun"/>
              </a:rPr>
              <a:t/>
            </a:r>
            <a:r>
              <a:rPr dirty="0" sz="2050" spc="-155">
                <a:solidFill>
                  <a:srgbClr val="00C3CC"/>
                </a:solidFill>
                <a:latin typeface="SimSun"/>
                <a:cs typeface="SimSun"/>
              </a:rPr>
              <a:t/>
            </a:r>
            <a:r>
              <a:rPr dirty="0" sz="2000" spc="-105">
                <a:solidFill>
                  <a:srgbClr val="00C3CC"/>
                </a:solidFill>
                <a:latin typeface="SimSun"/>
                <a:cs typeface="SimSun"/>
              </a:rPr>
              <a:t/>
            </a:r>
            <a:r>
              <a:rPr dirty="0" sz="2050" spc="-155">
                <a:solidFill>
                  <a:srgbClr val="00C3CC"/>
                </a:solidFill>
                <a:latin typeface="SimSun"/>
                <a:cs typeface="SimSun"/>
              </a:rPr>
              <a:t/>
            </a:r>
            <a:r>
              <a:rPr dirty="0" sz="2000" spc="-180">
                <a:solidFill>
                  <a:srgbClr val="00C3CC"/>
                </a:solidFill>
                <a:latin typeface="SimSun"/>
                <a:cs typeface="SimSun"/>
              </a:rPr>
              <a:t/>
            </a:r>
            <a:r>
              <a:rPr dirty="0" sz="2050" spc="-155">
                <a:solidFill>
                  <a:srgbClr val="00C3CC"/>
                </a:solidFill>
                <a:latin typeface="SimSun"/>
                <a:cs typeface="SimSun"/>
              </a:rPr>
              <a:t/>
            </a:r>
            <a:r>
              <a:rPr dirty="0" sz="2000" spc="-105">
                <a:solidFill>
                  <a:srgbClr val="00C3CC"/>
                </a:solidFill>
                <a:latin typeface="SimSun"/>
                <a:cs typeface="SimSun"/>
              </a:rPr>
              <a:t/>
            </a:r>
            <a:r>
              <a:rPr dirty="0" sz="2050" spc="-50">
                <a:solidFill>
                  <a:srgbClr val="00C3CC"/>
                </a:solidFill>
                <a:latin typeface="SimSun"/>
                <a:cs typeface="SimSun"/>
              </a:rPr>
              <a:t/>
            </a:r>
            <a:r>
              <a:rPr dirty="0" sz="2050" spc="-155">
                <a:solidFill>
                  <a:srgbClr val="00C3CC"/>
                </a:solidFill>
                <a:latin typeface="SimSun"/>
                <a:cs typeface="SimSun"/>
              </a:rPr>
              <a:t/>
            </a:r>
            <a:r>
              <a:rPr dirty="0" sz="2000" spc="-105">
                <a:solidFill>
                  <a:srgbClr val="00C3CC"/>
                </a:solidFill>
                <a:latin typeface="SimSun"/>
                <a:cs typeface="SimSun"/>
              </a:rPr>
              <a:t/>
            </a:r>
            <a:r>
              <a:rPr dirty="0" sz="2050" spc="-105">
                <a:solidFill>
                  <a:srgbClr val="00C3CC"/>
                </a:solidFill>
                <a:latin typeface="SimSun"/>
                <a:cs typeface="SimSun"/>
              </a:rPr>
              <a:t/>
            </a:r>
            <a:endParaRPr sz="2050">
              <a:latin typeface="SimSun"/>
              <a:cs typeface="SimSun"/>
            </a:endParaRPr>
          </a:p>
          <a:p>
            <a:pPr>
              <a:lnSpc>
                <a:spcPct val="100000"/>
              </a:lnSpc>
              <a:spcBef>
                <a:spcPts val="790"/>
              </a:spcBef>
            </a:pPr>
            <a:endParaRPr sz="1900">
              <a:latin typeface="SimSun"/>
              <a:cs typeface="SimSun"/>
            </a:endParaRPr>
          </a:p>
          <a:p>
            <a:pPr algn="ctr" marL="123189" marR="74295" indent="-41275">
              <a:lnSpc>
                <a:spcPct val="107700"/>
              </a:lnSpc>
              <a:spcBef>
                <a:spcPts val="5"/>
              </a:spcBef>
            </a:pPr>
            <a:r>
              <a:rPr dirty="0" sz="2050" spc="-155">
                <a:solidFill>
                  <a:srgbClr val="00C3CC"/>
                </a:solidFill>
                <a:latin typeface="Times New Roman"/>
                <a:ea typeface="Times New Roman"/>
                <a:cs typeface="Times New Roman"/>
                <a:sym typeface="Times New Roman"/>
              </a:rPr>
              <a:t>Remember to drill slowly, blow off the debris generated at any time, and make sure it doesn't fall into the oil tank. When it's almost done, stop and use pliers to pull it down</a:t>
            </a:r>
            <a:r>
              <a:rPr dirty="0" sz="2000" spc="-105">
                <a:solidFill>
                  <a:srgbClr val="00C3CC"/>
                </a:solidFill>
                <a:latin typeface="SimSun"/>
                <a:cs typeface="SimSun"/>
              </a:rPr>
              <a:t/>
            </a:r>
            <a:r>
              <a:rPr dirty="0" sz="2050" spc="-180">
                <a:solidFill>
                  <a:srgbClr val="00C3CC"/>
                </a:solidFill>
                <a:latin typeface="SimSun"/>
                <a:cs typeface="SimSun"/>
              </a:rPr>
              <a:t/>
            </a:r>
            <a:r>
              <a:rPr dirty="0" sz="2000" spc="-105">
                <a:solidFill>
                  <a:srgbClr val="00C3CC"/>
                </a:solidFill>
                <a:latin typeface="SimSun"/>
                <a:cs typeface="SimSun"/>
              </a:rPr>
              <a:t/>
            </a:r>
            <a:r>
              <a:rPr dirty="0" sz="2050" spc="-155">
                <a:solidFill>
                  <a:srgbClr val="00C3CC"/>
                </a:solidFill>
                <a:latin typeface="SimSun"/>
                <a:cs typeface="SimSun"/>
              </a:rPr>
              <a:t/>
            </a:r>
            <a:r>
              <a:rPr dirty="0" sz="2000" spc="-105">
                <a:solidFill>
                  <a:srgbClr val="00C3CC"/>
                </a:solidFill>
                <a:latin typeface="SimSun"/>
                <a:cs typeface="SimSun"/>
              </a:rPr>
              <a:t/>
            </a:r>
            <a:r>
              <a:rPr dirty="0" sz="2050" spc="-135">
                <a:solidFill>
                  <a:srgbClr val="00C3CC"/>
                </a:solidFill>
                <a:latin typeface="SimSun"/>
                <a:cs typeface="SimSun"/>
              </a:rPr>
              <a:t/>
            </a:r>
            <a:r>
              <a:rPr dirty="0" sz="2050" spc="-155">
                <a:solidFill>
                  <a:srgbClr val="FF3131"/>
                </a:solidFill>
                <a:latin typeface="SimSun"/>
                <a:cs typeface="SimSun"/>
              </a:rPr>
              <a:t/>
            </a:r>
            <a:r>
              <a:rPr dirty="0" sz="2000" spc="-105">
                <a:solidFill>
                  <a:srgbClr val="FF3131"/>
                </a:solidFill>
                <a:latin typeface="SimSun"/>
                <a:cs typeface="SimSun"/>
              </a:rPr>
              <a:t/>
            </a:r>
            <a:r>
              <a:rPr dirty="0" sz="2050" spc="-185">
                <a:solidFill>
                  <a:srgbClr val="FF3131"/>
                </a:solidFill>
                <a:latin typeface="SimSun"/>
                <a:cs typeface="SimSun"/>
              </a:rPr>
              <a:t/>
            </a:r>
            <a:r>
              <a:rPr dirty="0" sz="2000" spc="-105">
                <a:solidFill>
                  <a:srgbClr val="FF3131"/>
                </a:solidFill>
                <a:latin typeface="SimSun"/>
                <a:cs typeface="SimSun"/>
              </a:rPr>
              <a:t/>
            </a:r>
            <a:r>
              <a:rPr dirty="0" sz="2050" spc="-155">
                <a:solidFill>
                  <a:srgbClr val="FF3131"/>
                </a:solidFill>
                <a:latin typeface="SimSun"/>
                <a:cs typeface="SimSun"/>
              </a:rPr>
              <a:t/>
            </a:r>
            <a:r>
              <a:rPr dirty="0" sz="2000" spc="-105">
                <a:solidFill>
                  <a:srgbClr val="FF3131"/>
                </a:solidFill>
                <a:latin typeface="SimSun"/>
                <a:cs typeface="SimSun"/>
              </a:rPr>
              <a:t/>
            </a:r>
            <a:r>
              <a:rPr dirty="0" sz="2050" spc="-155">
                <a:solidFill>
                  <a:srgbClr val="FF3131"/>
                </a:solidFill>
                <a:latin typeface="SimSun"/>
                <a:cs typeface="SimSun"/>
              </a:rPr>
              <a:t/>
            </a:r>
            <a:r>
              <a:rPr dirty="0" sz="2000" spc="-50">
                <a:solidFill>
                  <a:srgbClr val="FF3131"/>
                </a:solidFill>
                <a:latin typeface="SimSun"/>
                <a:cs typeface="SimSun"/>
              </a:rPr>
              <a:t/>
            </a:r>
            <a:r>
              <a:rPr dirty="0" sz="2050" spc="-155">
                <a:solidFill>
                  <a:srgbClr val="FF3131"/>
                </a:solidFill>
                <a:latin typeface="SimSun"/>
                <a:cs typeface="SimSun"/>
              </a:rPr>
              <a:t/>
            </a:r>
            <a:r>
              <a:rPr dirty="0" sz="2000" spc="-105">
                <a:solidFill>
                  <a:srgbClr val="FF3131"/>
                </a:solidFill>
                <a:latin typeface="SimSun"/>
                <a:cs typeface="SimSun"/>
              </a:rPr>
              <a:t/>
            </a:r>
            <a:r>
              <a:rPr dirty="0" sz="2050" spc="-155">
                <a:solidFill>
                  <a:srgbClr val="FF3131"/>
                </a:solidFill>
                <a:latin typeface="SimSun"/>
                <a:cs typeface="SimSun"/>
              </a:rPr>
              <a:t/>
            </a:r>
            <a:r>
              <a:rPr dirty="0" sz="2000" spc="-105">
                <a:solidFill>
                  <a:srgbClr val="FF3131"/>
                </a:solidFill>
                <a:latin typeface="SimSun"/>
                <a:cs typeface="SimSun"/>
              </a:rPr>
              <a:t/>
            </a:r>
            <a:r>
              <a:rPr dirty="0" sz="2050" spc="-155">
                <a:solidFill>
                  <a:srgbClr val="FF3131"/>
                </a:solidFill>
                <a:latin typeface="SimSun"/>
                <a:cs typeface="SimSun"/>
              </a:rPr>
              <a:t/>
            </a:r>
            <a:r>
              <a:rPr dirty="0" sz="2000" spc="-105">
                <a:solidFill>
                  <a:srgbClr val="FF3131"/>
                </a:solidFill>
                <a:latin typeface="SimSun"/>
                <a:cs typeface="SimSun"/>
              </a:rPr>
              <a:t/>
            </a:r>
            <a:r>
              <a:rPr dirty="0" sz="2050" spc="-105">
                <a:solidFill>
                  <a:srgbClr val="FF3131"/>
                </a:solidFill>
                <a:latin typeface="SimSun"/>
                <a:cs typeface="SimSun"/>
              </a:rPr>
              <a:t/>
            </a:r>
            <a:endParaRPr sz="2050">
              <a:latin typeface="SimSun"/>
              <a:cs typeface="SimSun"/>
            </a:endParaRPr>
          </a:p>
        </p:txBody>
      </p:sp>
      <p:grpSp>
        <p:nvGrpSpPr>
          <p:cNvPr id="14" name="object 14" descr=""/>
          <p:cNvGrpSpPr/>
          <p:nvPr/>
        </p:nvGrpSpPr>
        <p:grpSpPr>
          <a:xfrm>
            <a:off x="1423396" y="8177275"/>
            <a:ext cx="4995545" cy="4396740"/>
            <a:chOff x="1423396" y="8177275"/>
            <a:chExt cx="4995545" cy="4396740"/>
          </a:xfrm>
        </p:grpSpPr>
        <p:sp>
          <p:nvSpPr>
            <p:cNvPr id="15" name="object 15" descr=""/>
            <p:cNvSpPr/>
            <p:nvPr/>
          </p:nvSpPr>
          <p:spPr>
            <a:xfrm>
              <a:off x="1441582" y="8213647"/>
              <a:ext cx="4958715" cy="4324350"/>
            </a:xfrm>
            <a:custGeom>
              <a:avLst/>
              <a:gdLst/>
              <a:ahLst/>
              <a:cxnLst/>
              <a:rect l="l" t="t" r="r" b="b"/>
              <a:pathLst>
                <a:path w="4958715" h="4324350">
                  <a:moveTo>
                    <a:pt x="4958585" y="4323976"/>
                  </a:moveTo>
                  <a:lnTo>
                    <a:pt x="0" y="4323976"/>
                  </a:lnTo>
                  <a:lnTo>
                    <a:pt x="0" y="0"/>
                  </a:lnTo>
                  <a:lnTo>
                    <a:pt x="4958585" y="0"/>
                  </a:lnTo>
                  <a:lnTo>
                    <a:pt x="4958585" y="4323976"/>
                  </a:lnTo>
                  <a:close/>
                </a:path>
              </a:pathLst>
            </a:custGeom>
            <a:solidFill>
              <a:srgbClr val="000000"/>
            </a:solidFill>
          </p:spPr>
          <p:txBody>
            <a:bodyPr wrap="square" lIns="0" tIns="0" rIns="0" bIns="0" rtlCol="0"/>
            <a:lstStyle/>
            <a:p/>
          </p:txBody>
        </p:sp>
        <p:sp>
          <p:nvSpPr>
            <p:cNvPr id="16" name="object 16" descr=""/>
            <p:cNvSpPr/>
            <p:nvPr/>
          </p:nvSpPr>
          <p:spPr>
            <a:xfrm>
              <a:off x="1423396" y="8195461"/>
              <a:ext cx="4995545" cy="4360545"/>
            </a:xfrm>
            <a:custGeom>
              <a:avLst/>
              <a:gdLst/>
              <a:ahLst/>
              <a:cxnLst/>
              <a:rect l="l" t="t" r="r" b="b"/>
              <a:pathLst>
                <a:path w="4995545" h="4360545">
                  <a:moveTo>
                    <a:pt x="18185" y="18185"/>
                  </a:moveTo>
                  <a:lnTo>
                    <a:pt x="18185" y="4342162"/>
                  </a:lnTo>
                </a:path>
                <a:path w="4995545" h="4360545">
                  <a:moveTo>
                    <a:pt x="4976770" y="18185"/>
                  </a:moveTo>
                  <a:lnTo>
                    <a:pt x="4976770" y="4342162"/>
                  </a:lnTo>
                </a:path>
                <a:path w="4995545" h="4360545">
                  <a:moveTo>
                    <a:pt x="0" y="0"/>
                  </a:moveTo>
                  <a:lnTo>
                    <a:pt x="4994957" y="0"/>
                  </a:lnTo>
                </a:path>
                <a:path w="4995545" h="4360545">
                  <a:moveTo>
                    <a:pt x="0" y="1486975"/>
                  </a:moveTo>
                  <a:lnTo>
                    <a:pt x="4994957" y="1486975"/>
                  </a:lnTo>
                </a:path>
                <a:path w="4995545" h="4360545">
                  <a:moveTo>
                    <a:pt x="0" y="2923662"/>
                  </a:moveTo>
                  <a:lnTo>
                    <a:pt x="4994957" y="2923662"/>
                  </a:lnTo>
                </a:path>
                <a:path w="4995545" h="4360545">
                  <a:moveTo>
                    <a:pt x="0" y="4360348"/>
                  </a:moveTo>
                  <a:lnTo>
                    <a:pt x="4994957" y="4360348"/>
                  </a:lnTo>
                </a:path>
              </a:pathLst>
            </a:custGeom>
            <a:ln w="36371">
              <a:solidFill>
                <a:srgbClr val="000000"/>
              </a:solidFill>
            </a:ln>
          </p:spPr>
          <p:txBody>
            <a:bodyPr wrap="square" lIns="0" tIns="0" rIns="0" bIns="0" rtlCol="0"/>
            <a:lstStyle/>
            <a:p/>
          </p:txBody>
        </p:sp>
      </p:grpSp>
      <p:sp>
        <p:nvSpPr>
          <p:cNvPr id="17" name="object 17" descr=""/>
          <p:cNvSpPr txBox="1"/>
          <p:nvPr/>
        </p:nvSpPr>
        <p:spPr>
          <a:xfrm>
            <a:off x="1654355" y="13605952"/>
            <a:ext cx="4528185" cy="2849245"/>
          </a:xfrm>
          <a:prstGeom prst="rect">
            <a:avLst/>
          </a:prstGeom>
        </p:spPr>
        <p:txBody>
          <a:bodyPr wrap="square" lIns="0" tIns="0" rIns="0" bIns="0" rtlCol="0" vert="horz">
            <a:spAutoFit/>
          </a:bodyPr>
          <a:lstStyle/>
          <a:p>
            <a:pPr algn="ctr">
              <a:lnSpc>
                <a:spcPts val="1985"/>
              </a:lnSpc>
            </a:pPr>
            <a:r>
              <a:rPr dirty="0" sz="2050" spc="-155">
                <a:latin typeface="Times New Roman"/>
                <a:ea typeface="Times New Roman"/>
                <a:cs typeface="Times New Roman"/>
                <a:sym typeface="Times New Roman"/>
              </a:rPr>
              <a:t>When applying sealing silicone, choose varieties that are oil-resistant, corrosion-resistant, and waterproof</a:t>
            </a:r>
            <a:r>
              <a:rPr dirty="0" sz="2000" spc="-105">
                <a:latin typeface="SimSun"/>
                <a:cs typeface="SimSun"/>
              </a:rPr>
              <a:t/>
            </a:r>
            <a:r>
              <a:rPr dirty="0" sz="2050" spc="-155">
                <a:latin typeface="SimSun"/>
                <a:cs typeface="SimSun"/>
              </a:rPr>
              <a:t/>
            </a:r>
            <a:r>
              <a:rPr dirty="0" sz="2000" spc="-105">
                <a:latin typeface="SimSun"/>
                <a:cs typeface="SimSun"/>
              </a:rPr>
              <a:t/>
            </a:r>
            <a:r>
              <a:rPr dirty="0" sz="2050" spc="-155">
                <a:latin typeface="SimSun"/>
                <a:cs typeface="SimSun"/>
              </a:rPr>
              <a:t/>
            </a:r>
            <a:r>
              <a:rPr dirty="0" sz="2000" spc="-105">
                <a:latin typeface="SimSun"/>
                <a:cs typeface="SimSun"/>
              </a:rPr>
              <a:t/>
            </a:r>
            <a:r>
              <a:rPr dirty="0" sz="2050" spc="-254">
                <a:latin typeface="SimSun"/>
                <a:cs typeface="SimSun"/>
              </a:rPr>
              <a:t/>
            </a:r>
            <a:r>
              <a:rPr dirty="0" sz="2000" spc="-105">
                <a:latin typeface="SimSun"/>
                <a:cs typeface="SimSun"/>
              </a:rPr>
              <a:t/>
            </a:r>
            <a:r>
              <a:rPr dirty="0" sz="2050" spc="-155">
                <a:latin typeface="SimSun"/>
                <a:cs typeface="SimSun"/>
              </a:rPr>
              <a:t/>
            </a:r>
            <a:r>
              <a:rPr dirty="0" sz="2000" spc="-175">
                <a:latin typeface="SimSun"/>
                <a:cs typeface="SimSun"/>
              </a:rPr>
              <a:t/>
            </a:r>
            <a:r>
              <a:rPr dirty="0" sz="2050" spc="-125">
                <a:latin typeface="SimSun"/>
                <a:cs typeface="SimSun"/>
              </a:rPr>
              <a:t/>
            </a:r>
            <a:endParaRPr sz="2050">
              <a:latin typeface="SimSun"/>
              <a:cs typeface="SimSun"/>
            </a:endParaRPr>
          </a:p>
          <a:p>
            <a:pPr>
              <a:lnSpc>
                <a:spcPct val="100000"/>
              </a:lnSpc>
            </a:pPr>
            <a:endParaRPr sz="1900">
              <a:latin typeface="SimSun"/>
              <a:cs typeface="SimSun"/>
            </a:endParaRPr>
          </a:p>
          <a:p>
            <a:pPr>
              <a:lnSpc>
                <a:spcPct val="100000"/>
              </a:lnSpc>
              <a:spcBef>
                <a:spcPts val="1465"/>
              </a:spcBef>
            </a:pPr>
            <a:endParaRPr sz="1900">
              <a:latin typeface="SimSun"/>
              <a:cs typeface="SimSun"/>
            </a:endParaRPr>
          </a:p>
          <a:p>
            <a:pPr algn="ctr" marL="41275" marR="33655">
              <a:lnSpc>
                <a:spcPct val="107700"/>
              </a:lnSpc>
              <a:spcBef>
                <a:spcPts val="5"/>
              </a:spcBef>
            </a:pPr>
            <a:r>
              <a:rPr dirty="0" sz="2050" spc="-155">
                <a:solidFill>
                  <a:srgbClr val="00C3CC"/>
                </a:solidFill>
                <a:latin typeface="Times New Roman"/>
                <a:ea typeface="Times New Roman"/>
                <a:cs typeface="Times New Roman"/>
                <a:sym typeface="Times New Roman"/>
              </a:rPr>
              <a:t>Install the gasket, tighten the sensor with self-tapping screws, and then apply a layer of sealant</a:t>
            </a:r>
            <a:r>
              <a:rPr dirty="0" sz="2000" spc="-105">
                <a:solidFill>
                  <a:srgbClr val="00C3CC"/>
                </a:solidFill>
                <a:latin typeface="SimSun"/>
                <a:cs typeface="SimSun"/>
              </a:rPr>
              <a:t/>
            </a:r>
            <a:r>
              <a:rPr dirty="0" sz="2050" spc="-155">
                <a:solidFill>
                  <a:srgbClr val="DA2828"/>
                </a:solidFill>
                <a:latin typeface="SimSun"/>
                <a:cs typeface="SimSun"/>
              </a:rPr>
              <a:t/>
            </a:r>
            <a:r>
              <a:rPr dirty="0" sz="2000" spc="-105">
                <a:solidFill>
                  <a:srgbClr val="DA2828"/>
                </a:solidFill>
                <a:latin typeface="SimSun"/>
                <a:cs typeface="SimSun"/>
              </a:rPr>
              <a:t/>
            </a:r>
            <a:r>
              <a:rPr dirty="0" sz="2050" spc="-155">
                <a:solidFill>
                  <a:srgbClr val="DA2828"/>
                </a:solidFill>
                <a:latin typeface="SimSun"/>
                <a:cs typeface="SimSun"/>
              </a:rPr>
              <a:t/>
            </a:r>
            <a:r>
              <a:rPr dirty="0" sz="2050" spc="-195">
                <a:solidFill>
                  <a:srgbClr val="00C3CC"/>
                </a:solidFill>
                <a:latin typeface="SimSun"/>
                <a:cs typeface="SimSun"/>
              </a:rPr>
              <a:t/>
            </a:r>
            <a:r>
              <a:rPr dirty="0" sz="2000" spc="-105">
                <a:solidFill>
                  <a:srgbClr val="00C3CC"/>
                </a:solidFill>
                <a:latin typeface="SimSun"/>
                <a:cs typeface="SimSun"/>
              </a:rPr>
              <a:t/>
            </a:r>
            <a:r>
              <a:rPr dirty="0" sz="2050" spc="-105">
                <a:solidFill>
                  <a:srgbClr val="00C3CC"/>
                </a:solidFill>
                <a:latin typeface="SimSun"/>
                <a:cs typeface="SimSun"/>
              </a:rPr>
              <a:t/>
            </a:r>
            <a:r>
              <a:rPr dirty="0" sz="2050" spc="-155">
                <a:solidFill>
                  <a:srgbClr val="00C3CC"/>
                </a:solidFill>
                <a:latin typeface="SimSun"/>
                <a:cs typeface="SimSun"/>
              </a:rPr>
              <a:t/>
            </a:r>
            <a:r>
              <a:rPr dirty="0" sz="2000" spc="-105">
                <a:solidFill>
                  <a:srgbClr val="00C3CC"/>
                </a:solidFill>
                <a:latin typeface="SimSun"/>
                <a:cs typeface="SimSun"/>
              </a:rPr>
              <a:t/>
            </a:r>
            <a:r>
              <a:rPr dirty="0" sz="2050" spc="-155">
                <a:solidFill>
                  <a:srgbClr val="00C3CC"/>
                </a:solidFill>
                <a:latin typeface="SimSun"/>
                <a:cs typeface="SimSun"/>
              </a:rPr>
              <a:t/>
            </a:r>
            <a:r>
              <a:rPr dirty="0" sz="2000" spc="-50">
                <a:solidFill>
                  <a:srgbClr val="00C3CC"/>
                </a:solidFill>
                <a:latin typeface="SimSun"/>
                <a:cs typeface="SimSun"/>
              </a:rPr>
              <a:t/>
            </a:r>
            <a:endParaRPr sz="2000">
              <a:latin typeface="SimSun"/>
              <a:cs typeface="SimSun"/>
            </a:endParaRPr>
          </a:p>
          <a:p>
            <a:pPr>
              <a:lnSpc>
                <a:spcPct val="100000"/>
              </a:lnSpc>
              <a:spcBef>
                <a:spcPts val="1075"/>
              </a:spcBef>
            </a:pPr>
            <a:endParaRPr sz="1900">
              <a:latin typeface="SimSun"/>
              <a:cs typeface="SimSun"/>
            </a:endParaRPr>
          </a:p>
          <a:p>
            <a:pPr algn="ctr">
              <a:lnSpc>
                <a:spcPct val="107700"/>
              </a:lnSpc>
            </a:pPr>
            <a:r>
              <a:rPr dirty="0" sz="2000" spc="-105">
                <a:latin typeface="Times New Roman"/>
                <a:ea typeface="Times New Roman"/>
                <a:cs typeface="Times New Roman"/>
                <a:sym typeface="Times New Roman"/>
              </a:rPr>
              <a:t>Connect to the host, check the uploaded analog data, ensure it roughly matches the remaining fuel quantity data, and confirm the fixed line installation is complete</a:t>
            </a:r>
            <a:r>
              <a:rPr dirty="0" sz="2050" spc="-155">
                <a:latin typeface="SimSun"/>
                <a:cs typeface="SimSun"/>
              </a:rPr>
              <a:t/>
            </a:r>
            <a:r>
              <a:rPr dirty="0" sz="2000" spc="-190">
                <a:latin typeface="SimSun"/>
                <a:cs typeface="SimSun"/>
              </a:rPr>
              <a:t/>
            </a:r>
            <a:r>
              <a:rPr dirty="0" sz="2050" spc="-155">
                <a:latin typeface="SimSun"/>
                <a:cs typeface="SimSun"/>
              </a:rPr>
              <a:t/>
            </a:r>
            <a:r>
              <a:rPr dirty="0" sz="2000" spc="-150">
                <a:latin typeface="SimSun"/>
                <a:cs typeface="SimSun"/>
              </a:rPr>
              <a:t/>
            </a:r>
            <a:r>
              <a:rPr dirty="0" sz="2050" spc="-135">
                <a:latin typeface="SimSun"/>
                <a:cs typeface="SimSun"/>
              </a:rPr>
              <a:t/>
            </a:r>
            <a:r>
              <a:rPr dirty="0" sz="2050" spc="-155">
                <a:latin typeface="SimSun"/>
                <a:cs typeface="SimSun"/>
              </a:rPr>
              <a:t/>
            </a:r>
            <a:r>
              <a:rPr dirty="0" sz="2000" spc="-155">
                <a:latin typeface="SimSun"/>
                <a:cs typeface="SimSun"/>
              </a:rPr>
              <a:t/>
            </a:r>
            <a:r>
              <a:rPr dirty="0" sz="2050" spc="-170">
                <a:latin typeface="SimSun"/>
                <a:cs typeface="SimSun"/>
              </a:rPr>
              <a:t/>
            </a:r>
            <a:endParaRPr sz="2050">
              <a:latin typeface="SimSun"/>
              <a:cs typeface="SimSun"/>
            </a:endParaRPr>
          </a:p>
        </p:txBody>
      </p:sp>
      <p:grpSp>
        <p:nvGrpSpPr>
          <p:cNvPr id="18" name="object 18" descr=""/>
          <p:cNvGrpSpPr/>
          <p:nvPr/>
        </p:nvGrpSpPr>
        <p:grpSpPr>
          <a:xfrm>
            <a:off x="1423396" y="12963064"/>
            <a:ext cx="4995545" cy="3793490"/>
            <a:chOff x="1423396" y="12963064"/>
            <a:chExt cx="4995545" cy="3793490"/>
          </a:xfrm>
        </p:grpSpPr>
        <p:sp>
          <p:nvSpPr>
            <p:cNvPr id="19" name="object 19" descr=""/>
            <p:cNvSpPr/>
            <p:nvPr/>
          </p:nvSpPr>
          <p:spPr>
            <a:xfrm>
              <a:off x="1441582" y="12999436"/>
              <a:ext cx="4958715" cy="3720465"/>
            </a:xfrm>
            <a:custGeom>
              <a:avLst/>
              <a:gdLst/>
              <a:ahLst/>
              <a:cxnLst/>
              <a:rect l="l" t="t" r="r" b="b"/>
              <a:pathLst>
                <a:path w="4958715" h="3720465">
                  <a:moveTo>
                    <a:pt x="4958585" y="3720199"/>
                  </a:moveTo>
                  <a:lnTo>
                    <a:pt x="0" y="3720199"/>
                  </a:lnTo>
                  <a:lnTo>
                    <a:pt x="0" y="0"/>
                  </a:lnTo>
                  <a:lnTo>
                    <a:pt x="4958585" y="0"/>
                  </a:lnTo>
                  <a:lnTo>
                    <a:pt x="4958585" y="3720199"/>
                  </a:lnTo>
                  <a:close/>
                </a:path>
              </a:pathLst>
            </a:custGeom>
            <a:solidFill>
              <a:srgbClr val="000000"/>
            </a:solidFill>
          </p:spPr>
          <p:txBody>
            <a:bodyPr wrap="square" lIns="0" tIns="0" rIns="0" bIns="0" rtlCol="0"/>
            <a:lstStyle/>
            <a:p/>
          </p:txBody>
        </p:sp>
        <p:sp>
          <p:nvSpPr>
            <p:cNvPr id="20" name="object 20" descr=""/>
            <p:cNvSpPr/>
            <p:nvPr/>
          </p:nvSpPr>
          <p:spPr>
            <a:xfrm>
              <a:off x="1423396" y="12981250"/>
              <a:ext cx="4995545" cy="3756660"/>
            </a:xfrm>
            <a:custGeom>
              <a:avLst/>
              <a:gdLst/>
              <a:ahLst/>
              <a:cxnLst/>
              <a:rect l="l" t="t" r="r" b="b"/>
              <a:pathLst>
                <a:path w="4995545" h="3756659">
                  <a:moveTo>
                    <a:pt x="18185" y="18185"/>
                  </a:moveTo>
                  <a:lnTo>
                    <a:pt x="18185" y="3738385"/>
                  </a:lnTo>
                </a:path>
                <a:path w="4995545" h="3756659">
                  <a:moveTo>
                    <a:pt x="4976770" y="18185"/>
                  </a:moveTo>
                  <a:lnTo>
                    <a:pt x="4976770" y="3738385"/>
                  </a:lnTo>
                </a:path>
                <a:path w="4995545" h="3756659">
                  <a:moveTo>
                    <a:pt x="0" y="0"/>
                  </a:moveTo>
                  <a:lnTo>
                    <a:pt x="4994957" y="0"/>
                  </a:lnTo>
                </a:path>
                <a:path w="4995545" h="3756659">
                  <a:moveTo>
                    <a:pt x="0" y="1486975"/>
                  </a:moveTo>
                  <a:lnTo>
                    <a:pt x="4994957" y="1486975"/>
                  </a:lnTo>
                </a:path>
                <a:path w="4995545" h="3756659">
                  <a:moveTo>
                    <a:pt x="0" y="2623338"/>
                  </a:moveTo>
                  <a:lnTo>
                    <a:pt x="4994957" y="2623338"/>
                  </a:lnTo>
                </a:path>
                <a:path w="4995545" h="3756659">
                  <a:moveTo>
                    <a:pt x="0" y="3756571"/>
                  </a:moveTo>
                  <a:lnTo>
                    <a:pt x="4994957" y="3756571"/>
                  </a:lnTo>
                </a:path>
              </a:pathLst>
            </a:custGeom>
            <a:ln w="36371">
              <a:solidFill>
                <a:srgbClr val="000000"/>
              </a:solidFill>
            </a:ln>
          </p:spPr>
          <p:txBody>
            <a:bodyPr wrap="square" lIns="0" tIns="0" rIns="0" bIns="0" rtlCol="0"/>
            <a:lstStyle/>
            <a:p/>
          </p:txBody>
        </p:sp>
      </p:grpSp>
      <p:grpSp>
        <p:nvGrpSpPr>
          <p:cNvPr id="21" name="object 21" descr=""/>
          <p:cNvGrpSpPr/>
          <p:nvPr/>
        </p:nvGrpSpPr>
        <p:grpSpPr>
          <a:xfrm>
            <a:off x="6476350" y="8177275"/>
            <a:ext cx="3125470" cy="4581525"/>
            <a:chOff x="6476350" y="8177275"/>
            <a:chExt cx="3125470" cy="4581525"/>
          </a:xfrm>
        </p:grpSpPr>
        <p:pic>
          <p:nvPicPr>
            <p:cNvPr id="22" name="object 22" descr=""/>
            <p:cNvPicPr/>
            <p:nvPr/>
          </p:nvPicPr>
          <p:blipFill>
            <a:blip r:embed="rId7" cstate="print"/>
            <a:stretch>
              <a:fillRect/>
            </a:stretch>
          </p:blipFill>
          <p:spPr>
            <a:xfrm>
              <a:off x="7467386" y="12490051"/>
              <a:ext cx="913415" cy="268651"/>
            </a:xfrm>
            <a:prstGeom prst="rect">
              <a:avLst/>
            </a:prstGeom>
          </p:spPr>
        </p:pic>
        <p:pic>
          <p:nvPicPr>
            <p:cNvPr id="23" name="object 23" descr=""/>
            <p:cNvPicPr/>
            <p:nvPr/>
          </p:nvPicPr>
          <p:blipFill>
            <a:blip r:embed="rId8" cstate="print"/>
            <a:stretch>
              <a:fillRect/>
            </a:stretch>
          </p:blipFill>
          <p:spPr>
            <a:xfrm>
              <a:off x="6476350" y="8177275"/>
              <a:ext cx="3125314" cy="4396931"/>
            </a:xfrm>
            <a:prstGeom prst="rect">
              <a:avLst/>
            </a:prstGeom>
          </p:spPr>
        </p:pic>
      </p:grpSp>
      <p:pic>
        <p:nvPicPr>
          <p:cNvPr id="24" name="object 24" descr=""/>
          <p:cNvPicPr/>
          <p:nvPr/>
        </p:nvPicPr>
        <p:blipFill>
          <a:blip r:embed="rId9" cstate="print"/>
          <a:stretch>
            <a:fillRect/>
          </a:stretch>
        </p:blipFill>
        <p:spPr>
          <a:xfrm>
            <a:off x="9674649" y="8177275"/>
            <a:ext cx="3295460" cy="4396932"/>
          </a:xfrm>
          <a:prstGeom prst="rect">
            <a:avLst/>
          </a:prstGeom>
        </p:spPr>
      </p:pic>
      <p:pic>
        <p:nvPicPr>
          <p:cNvPr id="25" name="object 25" descr=""/>
          <p:cNvPicPr/>
          <p:nvPr/>
        </p:nvPicPr>
        <p:blipFill>
          <a:blip r:embed="rId10" cstate="print"/>
          <a:stretch>
            <a:fillRect/>
          </a:stretch>
        </p:blipFill>
        <p:spPr>
          <a:xfrm>
            <a:off x="6476350" y="12963063"/>
            <a:ext cx="3125314" cy="3796943"/>
          </a:xfrm>
          <a:prstGeom prst="rect">
            <a:avLst/>
          </a:prstGeom>
        </p:spPr>
      </p:pic>
      <p:pic>
        <p:nvPicPr>
          <p:cNvPr id="26" name="object 26" descr=""/>
          <p:cNvPicPr/>
          <p:nvPr/>
        </p:nvPicPr>
        <p:blipFill>
          <a:blip r:embed="rId11" cstate="print"/>
          <a:stretch>
            <a:fillRect/>
          </a:stretch>
        </p:blipFill>
        <p:spPr>
          <a:xfrm>
            <a:off x="9659644" y="12950101"/>
            <a:ext cx="3304415" cy="3796943"/>
          </a:xfrm>
          <a:prstGeom prst="rect">
            <a:avLst/>
          </a:prstGeom>
        </p:spPr>
      </p:pic>
      <p:sp>
        <p:nvSpPr>
          <p:cNvPr id="27" name="object 27" descr=""/>
          <p:cNvSpPr txBox="1"/>
          <p:nvPr/>
        </p:nvSpPr>
        <p:spPr>
          <a:xfrm>
            <a:off x="1405210" y="1345640"/>
            <a:ext cx="1827530" cy="530860"/>
          </a:xfrm>
          <a:prstGeom prst="rect">
            <a:avLst/>
          </a:prstGeom>
        </p:spPr>
        <p:txBody>
          <a:bodyPr wrap="square" lIns="0" tIns="14604" rIns="0" bIns="0" rtlCol="0" vert="horz">
            <a:spAutoFit/>
          </a:bodyPr>
          <a:lstStyle/>
          <a:p>
            <a:pPr marL="12700">
              <a:lnSpc>
                <a:spcPct val="100000"/>
              </a:lnSpc>
              <a:spcBef>
                <a:spcPts val="114"/>
              </a:spcBef>
            </a:pPr>
            <a:r>
              <a:rPr dirty="0" sz="3300" spc="254">
                <a:solidFill>
                  <a:srgbClr val="2346E9"/>
                </a:solidFill>
                <a:latin typeface="Times New Roman"/>
                <a:ea typeface="Times New Roman"/>
                <a:cs typeface="Times New Roman"/>
                <a:sym typeface="Times New Roman"/>
              </a:rPr>
              <a:t>Installation example</a:t>
            </a:r>
            <a:endParaRPr sz="3300">
              <a:latin typeface="SimSun"/>
              <a:cs typeface="SimSun"/>
            </a:endParaRPr>
          </a:p>
        </p:txBody>
      </p:sp>
      <p:sp>
        <p:nvSpPr>
          <p:cNvPr id="28" name="object 28" descr=""/>
          <p:cNvSpPr txBox="1">
            <a:spLocks noGrp="1"/>
          </p:cNvSpPr>
          <p:nvPr>
            <p:ph type="sldNum" idx="7" sz="quarter"/>
          </p:nvPr>
        </p:nvSpPr>
        <p:spPr>
          <a:prstGeom prst="rect"/>
        </p:spPr>
        <p:txBody>
          <a:bodyPr wrap="square" lIns="0" tIns="0" rIns="0" bIns="0" rtlCol="0" vert="horz">
            <a:spAutoFit/>
          </a:bodyPr>
          <a:lstStyle/>
          <a:p>
            <a:pPr marL="38100">
              <a:lnSpc>
                <a:spcPts val="2285"/>
              </a:lnSpc>
            </a:pPr>
            <a:r>
              <a:rPr dirty="0" spc="-110">
                <a:latin typeface="Times New Roman"/>
                <a:ea typeface="Times New Roman"/>
                <a:cs typeface="Times New Roman"/>
                <a:sym typeface="Times New Roman"/>
              </a:rPr>
              <a:t>8/9</a:t>
            </a:r>
            <a:r>
              <a:rPr dirty="0" spc="-110"/>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On-screen Show (4:3)</PresentationFormat>
  <ScaleCrop>false</ScaleCrop>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北斗星云 】_ 李飞</dc:creator>
  <cp:keywords>DAFp-y2IICg,BADi_s3mJ5o</cp:keywords>
  <dc:title>不锈钢电容液位规格安装说明书</dc:title>
  <dcterms:created xsi:type="dcterms:W3CDTF">2025-11-13T02:20:54Z</dcterms:created>
  <dcterms:modified xsi:type="dcterms:W3CDTF">2025-11-13T02:20:54Z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2023-07-29T00:00:00Z</vt:filetime>
  </property>
  <property fmtid="{D5CDD505-2E9C-101B-9397-08002B2CF9AE}" pid="3" name="Creator">
    <vt:lpwstr>Canva</vt:lpwstr>
  </property>
  <property fmtid="{D5CDD505-2E9C-101B-9397-08002B2CF9AE}" pid="4" name="LastSaved">
    <vt:filetime>2025-11-13T00:00:00Z</vt:filetime>
  </property>
  <property fmtid="{D5CDD505-2E9C-101B-9397-08002B2CF9AE}" pid="5" name="Producer">
    <vt:lpwstr>Canva</vt:lpwstr>
  </property>
</Properties>
</file>